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73"/>
  </p:notesMasterIdLst>
  <p:handoutMasterIdLst>
    <p:handoutMasterId r:id="rId74"/>
  </p:handoutMasterIdLst>
  <p:sldIdLst>
    <p:sldId id="343" r:id="rId2"/>
    <p:sldId id="413" r:id="rId3"/>
    <p:sldId id="345" r:id="rId4"/>
    <p:sldId id="342" r:id="rId5"/>
    <p:sldId id="382" r:id="rId6"/>
    <p:sldId id="347" r:id="rId7"/>
    <p:sldId id="409" r:id="rId8"/>
    <p:sldId id="349" r:id="rId9"/>
    <p:sldId id="350" r:id="rId10"/>
    <p:sldId id="351" r:id="rId11"/>
    <p:sldId id="313" r:id="rId12"/>
    <p:sldId id="411" r:id="rId13"/>
    <p:sldId id="314" r:id="rId14"/>
    <p:sldId id="360" r:id="rId15"/>
    <p:sldId id="361" r:id="rId16"/>
    <p:sldId id="383" r:id="rId17"/>
    <p:sldId id="385" r:id="rId18"/>
    <p:sldId id="388" r:id="rId19"/>
    <p:sldId id="389" r:id="rId20"/>
    <p:sldId id="415" r:id="rId21"/>
    <p:sldId id="386" r:id="rId22"/>
    <p:sldId id="387" r:id="rId23"/>
    <p:sldId id="416" r:id="rId24"/>
    <p:sldId id="317" r:id="rId25"/>
    <p:sldId id="390" r:id="rId26"/>
    <p:sldId id="410" r:id="rId27"/>
    <p:sldId id="391" r:id="rId28"/>
    <p:sldId id="392" r:id="rId29"/>
    <p:sldId id="394" r:id="rId30"/>
    <p:sldId id="395" r:id="rId31"/>
    <p:sldId id="424" r:id="rId32"/>
    <p:sldId id="427" r:id="rId33"/>
    <p:sldId id="363" r:id="rId34"/>
    <p:sldId id="393" r:id="rId35"/>
    <p:sldId id="362" r:id="rId36"/>
    <p:sldId id="417" r:id="rId37"/>
    <p:sldId id="420" r:id="rId38"/>
    <p:sldId id="354" r:id="rId39"/>
    <p:sldId id="434" r:id="rId40"/>
    <p:sldId id="401" r:id="rId41"/>
    <p:sldId id="402" r:id="rId42"/>
    <p:sldId id="421" r:id="rId43"/>
    <p:sldId id="405" r:id="rId44"/>
    <p:sldId id="406" r:id="rId45"/>
    <p:sldId id="422" r:id="rId46"/>
    <p:sldId id="423" r:id="rId47"/>
    <p:sldId id="407" r:id="rId48"/>
    <p:sldId id="436" r:id="rId49"/>
    <p:sldId id="437" r:id="rId50"/>
    <p:sldId id="438" r:id="rId51"/>
    <p:sldId id="439" r:id="rId52"/>
    <p:sldId id="428" r:id="rId53"/>
    <p:sldId id="429" r:id="rId54"/>
    <p:sldId id="398" r:id="rId55"/>
    <p:sldId id="396" r:id="rId56"/>
    <p:sldId id="430" r:id="rId57"/>
    <p:sldId id="431" r:id="rId58"/>
    <p:sldId id="399" r:id="rId59"/>
    <p:sldId id="400" r:id="rId60"/>
    <p:sldId id="432" r:id="rId61"/>
    <p:sldId id="433" r:id="rId62"/>
    <p:sldId id="369" r:id="rId63"/>
    <p:sldId id="370" r:id="rId64"/>
    <p:sldId id="408" r:id="rId65"/>
    <p:sldId id="340" r:id="rId66"/>
    <p:sldId id="379" r:id="rId67"/>
    <p:sldId id="384" r:id="rId68"/>
    <p:sldId id="341" r:id="rId69"/>
    <p:sldId id="339" r:id="rId70"/>
    <p:sldId id="298" r:id="rId71"/>
    <p:sldId id="414" r:id="rId7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74" autoAdjust="0"/>
    <p:restoredTop sz="78447" autoAdjust="0"/>
  </p:normalViewPr>
  <p:slideViewPr>
    <p:cSldViewPr>
      <p:cViewPr varScale="1">
        <p:scale>
          <a:sx n="72" d="100"/>
          <a:sy n="72" d="100"/>
        </p:scale>
        <p:origin x="7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10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57C1E46-52F0-4674-BC17-7B7C4C2A85D3}" type="slidenum">
              <a:rPr lang="en-US" smtClean="0"/>
              <a:t>‹#›</a:t>
            </a:fld>
            <a:endParaRPr lang="en-US"/>
          </a:p>
        </p:txBody>
      </p:sp>
    </p:spTree>
    <p:extLst>
      <p:ext uri="{BB962C8B-B14F-4D97-AF65-F5344CB8AC3E}">
        <p14:creationId xmlns:p14="http://schemas.microsoft.com/office/powerpoint/2010/main" val="40922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66234AA0-43A0-45ED-B3ED-FFC56F917F73}" type="slidenum">
              <a:rPr lang="en-US"/>
              <a:pPr>
                <a:defRPr/>
              </a:pPr>
              <a:t>‹#›</a:t>
            </a:fld>
            <a:endParaRPr lang="en-US"/>
          </a:p>
        </p:txBody>
      </p:sp>
    </p:spTree>
    <p:extLst>
      <p:ext uri="{BB962C8B-B14F-4D97-AF65-F5344CB8AC3E}">
        <p14:creationId xmlns:p14="http://schemas.microsoft.com/office/powerpoint/2010/main" val="1733531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extLst>
      <p:ext uri="{BB962C8B-B14F-4D97-AF65-F5344CB8AC3E}">
        <p14:creationId xmlns:p14="http://schemas.microsoft.com/office/powerpoint/2010/main" val="1140171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151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14</a:t>
            </a:fld>
            <a:endParaRPr lang="en-US" smtClean="0"/>
          </a:p>
        </p:txBody>
      </p:sp>
    </p:spTree>
    <p:extLst>
      <p:ext uri="{BB962C8B-B14F-4D97-AF65-F5344CB8AC3E}">
        <p14:creationId xmlns:p14="http://schemas.microsoft.com/office/powerpoint/2010/main" val="1470457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151 field.</a:t>
            </a:r>
          </a:p>
          <a:p>
            <a:endParaRPr lang="en-US" b="1" baseline="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15</a:t>
            </a:fld>
            <a:endParaRPr lang="en-US" smtClean="0"/>
          </a:p>
        </p:txBody>
      </p:sp>
    </p:spTree>
    <p:extLst>
      <p:ext uri="{BB962C8B-B14F-4D97-AF65-F5344CB8AC3E}">
        <p14:creationId xmlns:p14="http://schemas.microsoft.com/office/powerpoint/2010/main" val="1268652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preferred name will normally</a:t>
            </a:r>
            <a:r>
              <a:rPr lang="en-US" baseline="0" smtClean="0"/>
              <a:t> be the GeoNames “conventional” form; if no conventional, use an English form; if no English form, use “approved” form.</a:t>
            </a:r>
          </a:p>
          <a:p>
            <a:endParaRPr lang="en-US" baseline="0" smtClean="0"/>
          </a:p>
          <a:p>
            <a:r>
              <a:rPr lang="en-US" baseline="0" smtClean="0"/>
              <a:t>Turin: notice we get both the city and the province.</a:t>
            </a:r>
          </a:p>
          <a:p>
            <a:endParaRPr lang="en-US" baseline="0" smtClean="0"/>
          </a:p>
          <a:p>
            <a:r>
              <a:rPr lang="en-US" baseline="0" smtClean="0"/>
              <a:t>Click through to the city. A small window opens up with information about Turin. This window gives the name of the region it’s in (Piemonte) and the fact that “Turin” is the English language form.</a:t>
            </a:r>
          </a:p>
          <a:p>
            <a:endParaRPr lang="en-US" baseline="0" smtClean="0"/>
          </a:p>
          <a:p>
            <a:r>
              <a:rPr lang="en-US" baseline="0" smtClean="0"/>
              <a:t>Record the conventional form in a 151 field</a:t>
            </a:r>
          </a:p>
          <a:p>
            <a:endParaRPr lang="en-US" baseline="0" smtClean="0"/>
          </a:p>
          <a:p>
            <a:r>
              <a:rPr lang="en-US" baseline="0" smtClean="0"/>
              <a:t>Record the Source Consulted element in 670 (“Geonames, date ... ) Be sure to include the preferred name, any alternate names, longitude and latitude, information about the fact that it’s in Piemonte)</a:t>
            </a:r>
          </a:p>
          <a:p>
            <a:endParaRPr lang="en-US" baseline="0" smtClean="0"/>
          </a:p>
          <a:p>
            <a:r>
              <a:rPr lang="en-US" baseline="0" smtClean="0"/>
              <a:t>Do the same for Orem, but this is in the GNIS database (U.S. names)</a:t>
            </a:r>
          </a:p>
          <a:p>
            <a:endParaRPr lang="en-US" baseline="0" smtClean="0"/>
          </a:p>
          <a:p>
            <a:r>
              <a:rPr lang="en-US" baseline="0" smtClean="0"/>
              <a:t>Record all the information from Wikipedia, too.</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16</a:t>
            </a:fld>
            <a:endParaRPr lang="en-US"/>
          </a:p>
        </p:txBody>
      </p:sp>
    </p:spTree>
    <p:extLst>
      <p:ext uri="{BB962C8B-B14F-4D97-AF65-F5344CB8AC3E}">
        <p14:creationId xmlns:p14="http://schemas.microsoft.com/office/powerpoint/2010/main" val="2805551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17</a:t>
            </a:fld>
            <a:endParaRPr lang="en-US"/>
          </a:p>
        </p:txBody>
      </p:sp>
    </p:spTree>
    <p:extLst>
      <p:ext uri="{BB962C8B-B14F-4D97-AF65-F5344CB8AC3E}">
        <p14:creationId xmlns:p14="http://schemas.microsoft.com/office/powerpoint/2010/main" val="2805551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Wikipedia as of 20 October 2012; we also learn more</a:t>
            </a:r>
            <a:r>
              <a:rPr lang="en-US" baseline="0" smtClean="0"/>
              <a:t> about the history of the city further down.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18</a:t>
            </a:fld>
            <a:endParaRPr lang="en-US"/>
          </a:p>
        </p:txBody>
      </p:sp>
    </p:spTree>
    <p:extLst>
      <p:ext uri="{BB962C8B-B14F-4D97-AF65-F5344CB8AC3E}">
        <p14:creationId xmlns:p14="http://schemas.microsoft.com/office/powerpoint/2010/main" val="3212344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English</a:t>
            </a:r>
            <a:r>
              <a:rPr lang="en-US" baseline="0" smtClean="0"/>
              <a:t> version of the City’s official website as of 20 October 2012. Note two different presentations of the name (header and banner). If we were ambitious we could look at all the versions of the website (Italian, French, Spanish, Arabic, Albanian, and Romanian) to find variant names in those languages.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19</a:t>
            </a:fld>
            <a:endParaRPr lang="en-US"/>
          </a:p>
        </p:txBody>
      </p:sp>
    </p:spTree>
    <p:extLst>
      <p:ext uri="{BB962C8B-B14F-4D97-AF65-F5344CB8AC3E}">
        <p14:creationId xmlns:p14="http://schemas.microsoft.com/office/powerpoint/2010/main" val="411208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Orem’s website http://www.orem.org/ as of 20 October 2012. Note three</a:t>
            </a:r>
            <a:r>
              <a:rPr lang="en-US" baseline="0" smtClean="0"/>
              <a:t> </a:t>
            </a:r>
            <a:r>
              <a:rPr lang="en-US" smtClean="0"/>
              <a:t>different presentations of the name: Orem, City of Orem,</a:t>
            </a:r>
            <a:r>
              <a:rPr lang="en-US" baseline="0" smtClean="0"/>
              <a:t> Orem City (in the header)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21</a:t>
            </a:fld>
            <a:endParaRPr lang="en-US"/>
          </a:p>
        </p:txBody>
      </p:sp>
    </p:spTree>
    <p:extLst>
      <p:ext uri="{BB962C8B-B14F-4D97-AF65-F5344CB8AC3E}">
        <p14:creationId xmlns:p14="http://schemas.microsoft.com/office/powerpoint/2010/main" val="657842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Wikipedia article as of 20 October 2012.</a:t>
            </a:r>
            <a:r>
              <a:rPr lang="en-US" baseline="0" smtClean="0"/>
              <a:t> We also learn that the area was settled in 1877, and it used to be called “Sharon” and “Provo Bench”; the city was named Orem in 1914 (which, following the principles of corporate bodies, marks the beginning of the jurisdiction). Note: note clear whether “Sharon” and “Provo Bench” are variant names or earlier names. For this exercise, we’ll consider them variants.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22</a:t>
            </a:fld>
            <a:endParaRPr lang="en-US"/>
          </a:p>
        </p:txBody>
      </p:sp>
    </p:spTree>
    <p:extLst>
      <p:ext uri="{BB962C8B-B14F-4D97-AF65-F5344CB8AC3E}">
        <p14:creationId xmlns:p14="http://schemas.microsoft.com/office/powerpoint/2010/main" val="4214463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together at 16.2.2.4</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24</a:t>
            </a:fld>
            <a:endParaRPr lang="en-US" smtClean="0"/>
          </a:p>
        </p:txBody>
      </p:sp>
    </p:spTree>
    <p:extLst>
      <p:ext uri="{BB962C8B-B14F-4D97-AF65-F5344CB8AC3E}">
        <p14:creationId xmlns:p14="http://schemas.microsoft.com/office/powerpoint/2010/main" val="3057954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smtClean="0"/>
              <a:t>The North-West</a:t>
            </a:r>
            <a:r>
              <a:rPr lang="en-US" b="0" baseline="0" smtClean="0"/>
              <a:t> </a:t>
            </a:r>
            <a:r>
              <a:rPr lang="en-US" b="0" smtClean="0"/>
              <a:t>Quadrant</a:t>
            </a:r>
            <a:r>
              <a:rPr lang="en-US" b="0" baseline="0" smtClean="0"/>
              <a:t> example is a made up example, although there really is a North-West Quadrant of this township: http://www.liberty-township.com/Fire-EMS/Fire-Station-111-Apparatus-1820.html. Replace with a better example if found.</a:t>
            </a:r>
            <a:endParaRPr lang="en-US" b="0"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25</a:t>
            </a:fld>
            <a:endParaRPr lang="en-US" smtClean="0"/>
          </a:p>
        </p:txBody>
      </p:sp>
    </p:spTree>
    <p:extLst>
      <p:ext uri="{BB962C8B-B14F-4D97-AF65-F5344CB8AC3E}">
        <p14:creationId xmlns:p14="http://schemas.microsoft.com/office/powerpoint/2010/main" val="3920371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a:t>
            </a:r>
            <a:r>
              <a:rPr lang="en-US" b="1" baseline="0" smtClean="0"/>
              <a:t> 11.2.2.5.4 exception for governments. Then turn to Chapter 16</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a:t>
            </a:fld>
            <a:endParaRPr lang="en-US"/>
          </a:p>
        </p:txBody>
      </p:sp>
    </p:spTree>
    <p:extLst>
      <p:ext uri="{BB962C8B-B14F-4D97-AF65-F5344CB8AC3E}">
        <p14:creationId xmlns:p14="http://schemas.microsoft.com/office/powerpoint/2010/main" val="1116957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26</a:t>
            </a:fld>
            <a:endParaRPr lang="en-US" smtClean="0"/>
          </a:p>
        </p:txBody>
      </p:sp>
    </p:spTree>
    <p:extLst>
      <p:ext uri="{BB962C8B-B14F-4D97-AF65-F5344CB8AC3E}">
        <p14:creationId xmlns:p14="http://schemas.microsoft.com/office/powerpoint/2010/main" val="2426118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27</a:t>
            </a:fld>
            <a:endParaRPr lang="en-US" smtClean="0"/>
          </a:p>
        </p:txBody>
      </p:sp>
    </p:spTree>
    <p:extLst>
      <p:ext uri="{BB962C8B-B14F-4D97-AF65-F5344CB8AC3E}">
        <p14:creationId xmlns:p14="http://schemas.microsoft.com/office/powerpoint/2010/main" val="4072702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28</a:t>
            </a:fld>
            <a:endParaRPr lang="en-US" smtClean="0"/>
          </a:p>
        </p:txBody>
      </p:sp>
    </p:spTree>
    <p:extLst>
      <p:ext uri="{BB962C8B-B14F-4D97-AF65-F5344CB8AC3E}">
        <p14:creationId xmlns:p14="http://schemas.microsoft.com/office/powerpoint/2010/main" val="2077089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 Under NACO policy, if a</a:t>
            </a:r>
            <a:r>
              <a:rPr lang="en-US" b="1" baseline="0" smtClean="0"/>
              <a:t> conflict is discovered, it MUST be resolved even if the other conflicting place hasn’t been established. This is different from NACO policy for other entities.</a:t>
            </a:r>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29</a:t>
            </a:fld>
            <a:endParaRPr lang="en-US" smtClean="0"/>
          </a:p>
        </p:txBody>
      </p:sp>
    </p:spTree>
    <p:extLst>
      <p:ext uri="{BB962C8B-B14F-4D97-AF65-F5344CB8AC3E}">
        <p14:creationId xmlns:p14="http://schemas.microsoft.com/office/powerpoint/2010/main" val="3219173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Add the qualifier to the tw</a:t>
            </a:r>
            <a:r>
              <a:rPr lang="en-US" b="1" baseline="0" smtClean="0"/>
              <a:t>o preferred names we have done so far.</a:t>
            </a:r>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30</a:t>
            </a:fld>
            <a:endParaRPr lang="en-US" smtClean="0"/>
          </a:p>
        </p:txBody>
      </p:sp>
    </p:spTree>
    <p:extLst>
      <p:ext uri="{BB962C8B-B14F-4D97-AF65-F5344CB8AC3E}">
        <p14:creationId xmlns:p14="http://schemas.microsoft.com/office/powerpoint/2010/main" val="3169817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451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33</a:t>
            </a:fld>
            <a:endParaRPr lang="en-US" smtClean="0"/>
          </a:p>
        </p:txBody>
      </p:sp>
    </p:spTree>
    <p:extLst>
      <p:ext uri="{BB962C8B-B14F-4D97-AF65-F5344CB8AC3E}">
        <p14:creationId xmlns:p14="http://schemas.microsoft.com/office/powerpoint/2010/main" val="301272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smtClean="0"/>
              <a:t>The name from Wales</a:t>
            </a:r>
            <a:r>
              <a:rPr lang="en-US" b="0" baseline="0" smtClean="0"/>
              <a:t> is not actually the preferred name for this place, but I couldn’t resist! </a:t>
            </a:r>
            <a:r>
              <a:rPr lang="en-US" b="0" smtClean="0"/>
              <a:t>The name translates as "The church of St. Mary in the hollow of white hazel trees near the rapid whirlpool by St. Tysilio's of the red cave"</a:t>
            </a:r>
          </a:p>
          <a:p>
            <a:pPr marL="0" marR="0" lvl="3" indent="0" algn="l" defTabSz="914400" rtl="0" eaLnBrk="0" fontAlgn="base" latinLnBrk="0" hangingPunct="0">
              <a:lnSpc>
                <a:spcPct val="100000"/>
              </a:lnSpc>
              <a:spcBef>
                <a:spcPct val="30000"/>
              </a:spcBef>
              <a:spcAft>
                <a:spcPct val="0"/>
              </a:spcAft>
              <a:buClrTx/>
              <a:buSzTx/>
              <a:buFontTx/>
              <a:buNone/>
              <a:tabLst/>
              <a:defRPr/>
            </a:pPr>
            <a:r>
              <a:rPr lang="en-US" smtClean="0"/>
              <a:t>Llanfairpwllgwyngyllgogerychwyrndrobwllllantysiliogogogoch (Wales)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34</a:t>
            </a:fld>
            <a:endParaRPr lang="en-US"/>
          </a:p>
        </p:txBody>
      </p:sp>
    </p:spTree>
    <p:extLst>
      <p:ext uri="{BB962C8B-B14F-4D97-AF65-F5344CB8AC3E}">
        <p14:creationId xmlns:p14="http://schemas.microsoft.com/office/powerpoint/2010/main" val="3675010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 for city sections record</a:t>
            </a:r>
            <a:r>
              <a:rPr lang="en-US" b="1" baseline="0" smtClean="0"/>
              <a:t> a variant as a subordinate body to the city.</a:t>
            </a:r>
            <a:endParaRPr lang="en-US" b="1" smtClean="0"/>
          </a:p>
          <a:p>
            <a:endParaRPr lang="en-US" b="1" smtClean="0"/>
          </a:p>
          <a:p>
            <a:r>
              <a:rPr lang="en-US" b="1" smtClean="0"/>
              <a:t>Record</a:t>
            </a:r>
            <a:r>
              <a:rPr lang="en-US" b="1" baseline="0" smtClean="0"/>
              <a:t> any variants for Orem or Turin in 451. Include the qualifier.</a:t>
            </a:r>
            <a:endParaRPr lang="en-US" b="1" smtClean="0"/>
          </a:p>
          <a:p>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35</a:t>
            </a:fld>
            <a:endParaRPr lang="en-US" smtClean="0"/>
          </a:p>
        </p:txBody>
      </p:sp>
    </p:spTree>
    <p:extLst>
      <p:ext uri="{BB962C8B-B14F-4D97-AF65-F5344CB8AC3E}">
        <p14:creationId xmlns:p14="http://schemas.microsoft.com/office/powerpoint/2010/main" val="759052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38</a:t>
            </a:fld>
            <a:endParaRPr lang="en-US"/>
          </a:p>
        </p:txBody>
      </p:sp>
    </p:spTree>
    <p:extLst>
      <p:ext uri="{BB962C8B-B14F-4D97-AF65-F5344CB8AC3E}">
        <p14:creationId xmlns:p14="http://schemas.microsoft.com/office/powerpoint/2010/main" val="1986635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R.S.F.S.R. = Russian Soviet Federative Socialist Republic</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39</a:t>
            </a:fld>
            <a:endParaRPr lang="en-US"/>
          </a:p>
        </p:txBody>
      </p:sp>
    </p:spTree>
    <p:extLst>
      <p:ext uri="{BB962C8B-B14F-4D97-AF65-F5344CB8AC3E}">
        <p14:creationId xmlns:p14="http://schemas.microsoft.com/office/powerpoint/2010/main" val="1986635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a:t>
            </a:r>
            <a:r>
              <a:rPr lang="en-US" b="1" baseline="0" smtClean="0"/>
              <a:t> 11.2.2.5.4 exception for governments. </a:t>
            </a:r>
          </a:p>
          <a:p>
            <a:endParaRPr lang="en-US" b="1" baseline="0" smtClean="0"/>
          </a:p>
          <a:p>
            <a:r>
              <a:rPr lang="en-US" b="1" baseline="0" smtClean="0"/>
              <a:t>Look at http://www.loc.gov/aba/pcc/saco/alpha405.html. NOTE: in the list, all entities tagged with 151 are considered place names; whether they’re established following RDA Chapter 16 or SHM is also listed.</a:t>
            </a:r>
          </a:p>
          <a:p>
            <a:endParaRPr lang="en-US" b="1" baseline="0" smtClean="0"/>
          </a:p>
          <a:p>
            <a:r>
              <a:rPr lang="en-US" b="1" baseline="0" smtClean="0"/>
              <a:t>Then turn to Chapter 16</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a:t>
            </a:fld>
            <a:endParaRPr lang="en-US"/>
          </a:p>
        </p:txBody>
      </p:sp>
    </p:spTree>
    <p:extLst>
      <p:ext uri="{BB962C8B-B14F-4D97-AF65-F5344CB8AC3E}">
        <p14:creationId xmlns:p14="http://schemas.microsoft.com/office/powerpoint/2010/main" val="1116957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73" indent="-285720">
              <a:defRPr>
                <a:solidFill>
                  <a:schemeClr val="tx1"/>
                </a:solidFill>
                <a:latin typeface="Arial" charset="0"/>
              </a:defRPr>
            </a:lvl2pPr>
            <a:lvl3pPr marL="1142882" indent="-228576">
              <a:defRPr>
                <a:solidFill>
                  <a:schemeClr val="tx1"/>
                </a:solidFill>
                <a:latin typeface="Arial" charset="0"/>
              </a:defRPr>
            </a:lvl3pPr>
            <a:lvl4pPr marL="1600034" indent="-228576">
              <a:defRPr>
                <a:solidFill>
                  <a:schemeClr val="tx1"/>
                </a:solidFill>
                <a:latin typeface="Arial" charset="0"/>
              </a:defRPr>
            </a:lvl4pPr>
            <a:lvl5pPr marL="2057186" indent="-228576">
              <a:defRPr>
                <a:solidFill>
                  <a:schemeClr val="tx1"/>
                </a:solidFill>
                <a:latin typeface="Arial" charset="0"/>
              </a:defRPr>
            </a:lvl5pPr>
            <a:lvl6pPr marL="2514339" indent="-228576" eaLnBrk="0" fontAlgn="base" hangingPunct="0">
              <a:spcBef>
                <a:spcPct val="0"/>
              </a:spcBef>
              <a:spcAft>
                <a:spcPct val="0"/>
              </a:spcAft>
              <a:defRPr>
                <a:solidFill>
                  <a:schemeClr val="tx1"/>
                </a:solidFill>
                <a:latin typeface="Arial" charset="0"/>
              </a:defRPr>
            </a:lvl6pPr>
            <a:lvl7pPr marL="2971491" indent="-228576" eaLnBrk="0" fontAlgn="base" hangingPunct="0">
              <a:spcBef>
                <a:spcPct val="0"/>
              </a:spcBef>
              <a:spcAft>
                <a:spcPct val="0"/>
              </a:spcAft>
              <a:defRPr>
                <a:solidFill>
                  <a:schemeClr val="tx1"/>
                </a:solidFill>
                <a:latin typeface="Arial" charset="0"/>
              </a:defRPr>
            </a:lvl7pPr>
            <a:lvl8pPr marL="3428644" indent="-228576" eaLnBrk="0" fontAlgn="base" hangingPunct="0">
              <a:spcBef>
                <a:spcPct val="0"/>
              </a:spcBef>
              <a:spcAft>
                <a:spcPct val="0"/>
              </a:spcAft>
              <a:defRPr>
                <a:solidFill>
                  <a:schemeClr val="tx1"/>
                </a:solidFill>
                <a:latin typeface="Arial" charset="0"/>
              </a:defRPr>
            </a:lvl8pPr>
            <a:lvl9pPr marL="3885797" indent="-228576" eaLnBrk="0" fontAlgn="base" hangingPunct="0">
              <a:spcBef>
                <a:spcPct val="0"/>
              </a:spcBef>
              <a:spcAft>
                <a:spcPct val="0"/>
              </a:spcAft>
              <a:defRPr>
                <a:solidFill>
                  <a:schemeClr val="tx1"/>
                </a:solidFill>
                <a:latin typeface="Arial" charset="0"/>
              </a:defRPr>
            </a:lvl9pPr>
          </a:lstStyle>
          <a:p>
            <a:fld id="{51017D4F-E6F1-4BF4-8F47-5C9A7C134E25}" type="slidenum">
              <a:rPr lang="en-US" smtClean="0"/>
              <a:pPr/>
              <a:t>42</a:t>
            </a:fld>
            <a:endParaRPr lang="en-US" smtClean="0"/>
          </a:p>
        </p:txBody>
      </p:sp>
    </p:spTree>
    <p:extLst>
      <p:ext uri="{BB962C8B-B14F-4D97-AF65-F5344CB8AC3E}">
        <p14:creationId xmlns:p14="http://schemas.microsoft.com/office/powerpoint/2010/main" val="229971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that 370 can be repeated, or alternately subfields can be repeated within a single 370.</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739EAD-404C-4EF6-B1F2-6889CE79A42D}" type="slidenum">
              <a:rPr lang="en-US" smtClean="0"/>
              <a:pPr/>
              <a:t>43</a:t>
            </a:fld>
            <a:endParaRPr lang="en-US" smtClean="0"/>
          </a:p>
        </p:txBody>
      </p:sp>
    </p:spTree>
    <p:extLst>
      <p:ext uri="{BB962C8B-B14F-4D97-AF65-F5344CB8AC3E}">
        <p14:creationId xmlns:p14="http://schemas.microsoft.com/office/powerpoint/2010/main" val="2715672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9D9DF2C-7870-49F0-9FEA-4AC37C9C3697}" type="slidenum">
              <a:rPr lang="en-US" smtClean="0"/>
              <a:pPr/>
              <a:t>44</a:t>
            </a:fld>
            <a:endParaRPr lang="en-US" smtClean="0"/>
          </a:p>
        </p:txBody>
      </p:sp>
    </p:spTree>
    <p:extLst>
      <p:ext uri="{BB962C8B-B14F-4D97-AF65-F5344CB8AC3E}">
        <p14:creationId xmlns:p14="http://schemas.microsoft.com/office/powerpoint/2010/main" val="2527822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Everyone</a:t>
            </a:r>
            <a:r>
              <a:rPr lang="en-US" b="1" baseline="0" smtClean="0"/>
              <a:t> look at 11.4, where we learn how to record dates in RDA.</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47</a:t>
            </a:fld>
            <a:endParaRPr lang="en-US"/>
          </a:p>
        </p:txBody>
      </p:sp>
    </p:spTree>
    <p:extLst>
      <p:ext uri="{BB962C8B-B14F-4D97-AF65-F5344CB8AC3E}">
        <p14:creationId xmlns:p14="http://schemas.microsoft.com/office/powerpoint/2010/main" val="1514069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MARC 046 </a:t>
            </a:r>
            <a:r>
              <a:rPr lang="en-US" b="1" smtClean="0"/>
              <a:t>field</a:t>
            </a:r>
          </a:p>
          <a:p>
            <a:endParaRPr lang="en-US" b="1" smtClean="0"/>
          </a:p>
          <a:p>
            <a:r>
              <a:rPr lang="en-US" b="1" smtClean="0"/>
              <a:t>* NOTE: PCC has not yet implemented $q and $r. DO NOT USE until implementation. Until then, $s and $t stand for date of establishment and date of termination.</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B69324E-BCA8-4C45-B472-B065B6084726}" type="slidenum">
              <a:rPr lang="en-US" smtClean="0"/>
              <a:pPr/>
              <a:t>49</a:t>
            </a:fld>
            <a:endParaRPr lang="en-US" smtClean="0"/>
          </a:p>
        </p:txBody>
      </p:sp>
    </p:spTree>
    <p:extLst>
      <p:ext uri="{BB962C8B-B14F-4D97-AF65-F5344CB8AC3E}">
        <p14:creationId xmlns:p14="http://schemas.microsoft.com/office/powerpoint/2010/main" val="29220534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Rectangle 1"/>
          <p:cNvSpPr>
            <a:spLocks noGrp="1" noRot="1" noChangeAspect="1" noChangeArrowheads="1" noTextEdit="1"/>
          </p:cNvSpPr>
          <p:nvPr>
            <p:ph type="sldImg"/>
          </p:nvPr>
        </p:nvSpPr>
        <p:spPr>
          <a:xfrm>
            <a:off x="1447800" y="533400"/>
            <a:ext cx="5180013" cy="3884613"/>
          </a:xfrm>
          <a:solidFill>
            <a:srgbClr val="FFFFFF"/>
          </a:solidFill>
          <a:ln>
            <a:solidFill>
              <a:srgbClr val="000000"/>
            </a:solidFill>
            <a:miter lim="800000"/>
          </a:ln>
        </p:spPr>
      </p:sp>
      <p:sp>
        <p:nvSpPr>
          <p:cNvPr id="161795" name="Text Box 2"/>
          <p:cNvSpPr>
            <a:spLocks noGrp="1" noChangeArrowheads="1"/>
          </p:cNvSpPr>
          <p:nvPr>
            <p:ph type="body" idx="1"/>
          </p:nvPr>
        </p:nvSpPr>
        <p:spPr>
          <a:xfrm>
            <a:off x="809625" y="4932363"/>
            <a:ext cx="6478588" cy="4664075"/>
          </a:xfrm>
          <a:noFill/>
        </p:spPr>
        <p:txBody>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Microsoft YaHei"/>
                <a:cs typeface="Microsoft YaHei"/>
              </a:rPr>
              <a:t>November 25, 2015</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Microsoft YaHei"/>
              <a:cs typeface="Microsoft YaHei"/>
            </a:endParaRPr>
          </a:p>
          <a:p>
            <a:r>
              <a:rPr lang="en-US" b="1" smtClean="0"/>
              <a:t>* NOTE: PCC has not yet implemented $q and $r. DO NOT USE until implementation. Until then, $s and $t stand for date of establishment and date of termination.</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Microsoft YaHei"/>
              <a:cs typeface="Times New Roman" pitchFamily="18" charset="0"/>
            </a:endParaRPr>
          </a:p>
        </p:txBody>
      </p:sp>
      <p:sp>
        <p:nvSpPr>
          <p:cNvPr id="161796" name="Slide Number Placeholder 3"/>
          <p:cNvSpPr>
            <a:spLocks noGrp="1"/>
          </p:cNvSpPr>
          <p:nvPr>
            <p:ph type="sldNum" sz="quarter" idx="4294967295"/>
          </p:nvPr>
        </p:nvSpPr>
        <p:spPr bwMode="auto">
          <a:xfrm>
            <a:off x="5959475" y="9867900"/>
            <a:ext cx="765175" cy="508000"/>
          </a:xfrm>
          <a:prstGeom prst="rect">
            <a:avLst/>
          </a:prstGeom>
          <a:noFill/>
          <a:ln>
            <a:miter lim="800000"/>
            <a:headEnd/>
            <a:tailEnd/>
          </a:ln>
        </p:spPr>
        <p:txBody>
          <a:bodyPr lIns="0" tIns="0" rIns="0" bIns="0" anchor="b" anchorCtr="1"/>
          <a:lstStyle/>
          <a:p>
            <a:pPr algn="r" defTabSz="474663" hangingPunct="0">
              <a:lnSpc>
                <a:spcPct val="95000"/>
              </a:lnSpc>
              <a:buSzPct val="100000"/>
              <a:tabLst>
                <a:tab pos="0" algn="l"/>
                <a:tab pos="474663" algn="l"/>
                <a:tab pos="949325" algn="l"/>
                <a:tab pos="1422400" algn="l"/>
                <a:tab pos="1897063" algn="l"/>
                <a:tab pos="2371725" algn="l"/>
                <a:tab pos="2846388" algn="l"/>
                <a:tab pos="3321050" algn="l"/>
                <a:tab pos="3794125" algn="l"/>
                <a:tab pos="4268788" algn="l"/>
                <a:tab pos="4743450" algn="l"/>
                <a:tab pos="5218113" algn="l"/>
                <a:tab pos="5692775" algn="l"/>
                <a:tab pos="6165850" algn="l"/>
                <a:tab pos="6640513" algn="l"/>
                <a:tab pos="7115175" algn="l"/>
                <a:tab pos="7589838" algn="l"/>
                <a:tab pos="8064500" algn="l"/>
                <a:tab pos="8537575" algn="l"/>
                <a:tab pos="9012238" algn="l"/>
                <a:tab pos="9486900" algn="l"/>
              </a:tabLst>
            </a:pPr>
            <a:fld id="{39DD9B65-3EAF-4810-AF39-E92D88B2D523}" type="slidenum">
              <a:rPr lang="en-US" sz="1500">
                <a:solidFill>
                  <a:srgbClr val="000000"/>
                </a:solidFill>
                <a:latin typeface="Times New Roman" pitchFamily="18" charset="0"/>
                <a:cs typeface="Microsoft YaHei"/>
              </a:rPr>
              <a:pPr algn="r" defTabSz="474663" hangingPunct="0">
                <a:lnSpc>
                  <a:spcPct val="95000"/>
                </a:lnSpc>
                <a:buSzPct val="100000"/>
                <a:tabLst>
                  <a:tab pos="0" algn="l"/>
                  <a:tab pos="474663" algn="l"/>
                  <a:tab pos="949325" algn="l"/>
                  <a:tab pos="1422400" algn="l"/>
                  <a:tab pos="1897063" algn="l"/>
                  <a:tab pos="2371725" algn="l"/>
                  <a:tab pos="2846388" algn="l"/>
                  <a:tab pos="3321050" algn="l"/>
                  <a:tab pos="3794125" algn="l"/>
                  <a:tab pos="4268788" algn="l"/>
                  <a:tab pos="4743450" algn="l"/>
                  <a:tab pos="5218113" algn="l"/>
                  <a:tab pos="5692775" algn="l"/>
                  <a:tab pos="6165850" algn="l"/>
                  <a:tab pos="6640513" algn="l"/>
                  <a:tab pos="7115175" algn="l"/>
                  <a:tab pos="7589838" algn="l"/>
                  <a:tab pos="8064500" algn="l"/>
                  <a:tab pos="8537575" algn="l"/>
                  <a:tab pos="9012238" algn="l"/>
                  <a:tab pos="9486900" algn="l"/>
                </a:tabLst>
              </a:pPr>
              <a:t>50</a:t>
            </a:fld>
            <a:endParaRPr lang="en-US" sz="1500">
              <a:solidFill>
                <a:srgbClr val="000000"/>
              </a:solidFill>
              <a:latin typeface="Times New Roman" pitchFamily="18" charset="0"/>
              <a:cs typeface="Microsoft YaHei"/>
            </a:endParaRPr>
          </a:p>
        </p:txBody>
      </p:sp>
    </p:spTree>
    <p:extLst>
      <p:ext uri="{BB962C8B-B14F-4D97-AF65-F5344CB8AC3E}">
        <p14:creationId xmlns:p14="http://schemas.microsoft.com/office/powerpoint/2010/main" val="27750539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Rectangle 1"/>
          <p:cNvSpPr>
            <a:spLocks noGrp="1" noRot="1" noChangeAspect="1" noChangeArrowheads="1" noTextEdit="1"/>
          </p:cNvSpPr>
          <p:nvPr>
            <p:ph type="sldImg"/>
          </p:nvPr>
        </p:nvSpPr>
        <p:spPr>
          <a:xfrm>
            <a:off x="1447800" y="533400"/>
            <a:ext cx="5180013" cy="3884613"/>
          </a:xfrm>
          <a:solidFill>
            <a:srgbClr val="FFFFFF"/>
          </a:solidFill>
          <a:ln>
            <a:solidFill>
              <a:srgbClr val="000000"/>
            </a:solidFill>
            <a:miter lim="800000"/>
          </a:ln>
        </p:spPr>
      </p:sp>
      <p:sp>
        <p:nvSpPr>
          <p:cNvPr id="163843" name="Text Box 2"/>
          <p:cNvSpPr>
            <a:spLocks noGrp="1" noChangeArrowheads="1"/>
          </p:cNvSpPr>
          <p:nvPr>
            <p:ph type="body" idx="1"/>
          </p:nvPr>
        </p:nvSpPr>
        <p:spPr>
          <a:xfrm>
            <a:off x="809625" y="4932363"/>
            <a:ext cx="6269038" cy="4664075"/>
          </a:xfrm>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Microsoft YaHei"/>
                <a:cs typeface="Microsoft YaHei"/>
              </a:rPr>
              <a:t>November</a:t>
            </a:r>
            <a:r>
              <a:rPr lang="en-US" baseline="0" smtClean="0">
                <a:ea typeface="Microsoft YaHei"/>
                <a:cs typeface="Microsoft YaHei"/>
              </a:rPr>
              <a:t> 25, 2015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Microsoft YaHei"/>
              <a:cs typeface="Microsoft YaHei"/>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BC dates are one year off because there was no year “0”.</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p>
          <a:p>
            <a:pPr marL="0" marR="0" indent="0" algn="l" defTabSz="457200" rtl="0" eaLnBrk="1" fontAlgn="base" latinLnBrk="0" hangingPunct="1">
              <a:lnSpc>
                <a:spcPct val="100000"/>
              </a:lnSpc>
              <a:spcBef>
                <a:spcPts val="45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b="1" smtClean="0"/>
              <a:t>* NOTE: PCC has not yet implemented $q and $r. DO NOT USE until implementation. Until then, $s and $t stand for date of establishment and date of termination.</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Microsoft YaHei"/>
              <a:cs typeface="Microsoft YaHei"/>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Microsoft YaHei"/>
              <a:cs typeface="Microsoft YaHei"/>
            </a:endParaRPr>
          </a:p>
        </p:txBody>
      </p:sp>
      <p:sp>
        <p:nvSpPr>
          <p:cNvPr id="163844" name="Slide Number Placeholder 3"/>
          <p:cNvSpPr>
            <a:spLocks noGrp="1"/>
          </p:cNvSpPr>
          <p:nvPr>
            <p:ph type="sldNum" sz="quarter" idx="4294967295"/>
          </p:nvPr>
        </p:nvSpPr>
        <p:spPr bwMode="auto">
          <a:xfrm>
            <a:off x="5959475" y="9867900"/>
            <a:ext cx="765175" cy="508000"/>
          </a:xfrm>
          <a:prstGeom prst="rect">
            <a:avLst/>
          </a:prstGeom>
          <a:noFill/>
          <a:ln>
            <a:miter lim="800000"/>
            <a:headEnd/>
            <a:tailEnd/>
          </a:ln>
        </p:spPr>
        <p:txBody>
          <a:bodyPr lIns="0" tIns="0" rIns="0" bIns="0" anchor="b" anchorCtr="1"/>
          <a:lstStyle/>
          <a:p>
            <a:pPr algn="r" defTabSz="474663" hangingPunct="0">
              <a:lnSpc>
                <a:spcPct val="95000"/>
              </a:lnSpc>
              <a:buSzPct val="100000"/>
              <a:tabLst>
                <a:tab pos="0" algn="l"/>
                <a:tab pos="474663" algn="l"/>
                <a:tab pos="949325" algn="l"/>
                <a:tab pos="1422400" algn="l"/>
                <a:tab pos="1897063" algn="l"/>
                <a:tab pos="2371725" algn="l"/>
                <a:tab pos="2846388" algn="l"/>
                <a:tab pos="3321050" algn="l"/>
                <a:tab pos="3794125" algn="l"/>
                <a:tab pos="4268788" algn="l"/>
                <a:tab pos="4743450" algn="l"/>
                <a:tab pos="5218113" algn="l"/>
                <a:tab pos="5692775" algn="l"/>
                <a:tab pos="6165850" algn="l"/>
                <a:tab pos="6640513" algn="l"/>
                <a:tab pos="7115175" algn="l"/>
                <a:tab pos="7589838" algn="l"/>
                <a:tab pos="8064500" algn="l"/>
                <a:tab pos="8537575" algn="l"/>
                <a:tab pos="9012238" algn="l"/>
                <a:tab pos="9486900" algn="l"/>
              </a:tabLst>
            </a:pPr>
            <a:fld id="{21886A7E-ACA1-49CD-8393-2FCCEC921E1C}" type="slidenum">
              <a:rPr lang="en-US" sz="1500">
                <a:solidFill>
                  <a:srgbClr val="000000"/>
                </a:solidFill>
                <a:latin typeface="Times New Roman" pitchFamily="18" charset="0"/>
                <a:cs typeface="Microsoft YaHei"/>
              </a:rPr>
              <a:pPr algn="r" defTabSz="474663" hangingPunct="0">
                <a:lnSpc>
                  <a:spcPct val="95000"/>
                </a:lnSpc>
                <a:buSzPct val="100000"/>
                <a:tabLst>
                  <a:tab pos="0" algn="l"/>
                  <a:tab pos="474663" algn="l"/>
                  <a:tab pos="949325" algn="l"/>
                  <a:tab pos="1422400" algn="l"/>
                  <a:tab pos="1897063" algn="l"/>
                  <a:tab pos="2371725" algn="l"/>
                  <a:tab pos="2846388" algn="l"/>
                  <a:tab pos="3321050" algn="l"/>
                  <a:tab pos="3794125" algn="l"/>
                  <a:tab pos="4268788" algn="l"/>
                  <a:tab pos="4743450" algn="l"/>
                  <a:tab pos="5218113" algn="l"/>
                  <a:tab pos="5692775" algn="l"/>
                  <a:tab pos="6165850" algn="l"/>
                  <a:tab pos="6640513" algn="l"/>
                  <a:tab pos="7115175" algn="l"/>
                  <a:tab pos="7589838" algn="l"/>
                  <a:tab pos="8064500" algn="l"/>
                  <a:tab pos="8537575" algn="l"/>
                  <a:tab pos="9012238" algn="l"/>
                  <a:tab pos="9486900" algn="l"/>
                </a:tabLst>
              </a:pPr>
              <a:t>51</a:t>
            </a:fld>
            <a:endParaRPr lang="en-US" sz="1500">
              <a:solidFill>
                <a:srgbClr val="000000"/>
              </a:solidFill>
              <a:latin typeface="Times New Roman" pitchFamily="18" charset="0"/>
              <a:cs typeface="Microsoft YaHei"/>
            </a:endParaRPr>
          </a:p>
        </p:txBody>
      </p:sp>
    </p:spTree>
    <p:extLst>
      <p:ext uri="{BB962C8B-B14F-4D97-AF65-F5344CB8AC3E}">
        <p14:creationId xmlns:p14="http://schemas.microsoft.com/office/powerpoint/2010/main" val="25508347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11.7.</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F770F5-397F-46EB-832A-36E12BAB9245}" type="slidenum">
              <a:rPr lang="en-US" smtClean="0"/>
              <a:pPr/>
              <a:t>54</a:t>
            </a:fld>
            <a:endParaRPr lang="en-US" smtClean="0"/>
          </a:p>
        </p:txBody>
      </p:sp>
    </p:spTree>
    <p:extLst>
      <p:ext uri="{BB962C8B-B14F-4D97-AF65-F5344CB8AC3E}">
        <p14:creationId xmlns:p14="http://schemas.microsoft.com/office/powerpoint/2010/main" val="41934038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Exercise:</a:t>
            </a:r>
            <a:r>
              <a:rPr lang="en-US" b="1" baseline="0" smtClean="0"/>
              <a:t> record other designation for Turin and Orem</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55</a:t>
            </a:fld>
            <a:endParaRPr lang="en-US"/>
          </a:p>
        </p:txBody>
      </p:sp>
    </p:spTree>
    <p:extLst>
      <p:ext uri="{BB962C8B-B14F-4D97-AF65-F5344CB8AC3E}">
        <p14:creationId xmlns:p14="http://schemas.microsoft.com/office/powerpoint/2010/main" val="4990682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11.11 together.</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C9F50-CBB3-4942-BD72-03C20FB18F18}" type="slidenum">
              <a:rPr lang="en-US" smtClean="0"/>
              <a:pPr/>
              <a:t>58</a:t>
            </a:fld>
            <a:endParaRPr lang="en-US" smtClean="0"/>
          </a:p>
        </p:txBody>
      </p:sp>
    </p:spTree>
    <p:extLst>
      <p:ext uri="{BB962C8B-B14F-4D97-AF65-F5344CB8AC3E}">
        <p14:creationId xmlns:p14="http://schemas.microsoft.com/office/powerpoint/2010/main" val="1367596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a:t>
            </a:fld>
            <a:endParaRPr lang="en-US"/>
          </a:p>
        </p:txBody>
      </p:sp>
    </p:spTree>
    <p:extLst>
      <p:ext uri="{BB962C8B-B14F-4D97-AF65-F5344CB8AC3E}">
        <p14:creationId xmlns:p14="http://schemas.microsoft.com/office/powerpoint/2010/main" val="37458628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EXERCISE: Record the</a:t>
            </a:r>
            <a:r>
              <a:rPr lang="en-US" b="1" baseline="0" smtClean="0"/>
              <a:t> corporate history element for Orem and Turin.</a:t>
            </a:r>
            <a:endParaRPr lang="en-US" b="1"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C9F50-CBB3-4942-BD72-03C20FB18F18}" type="slidenum">
              <a:rPr lang="en-US" smtClean="0"/>
              <a:pPr/>
              <a:t>59</a:t>
            </a:fld>
            <a:endParaRPr lang="en-US" smtClean="0"/>
          </a:p>
        </p:txBody>
      </p:sp>
    </p:spTree>
    <p:extLst>
      <p:ext uri="{BB962C8B-B14F-4D97-AF65-F5344CB8AC3E}">
        <p14:creationId xmlns:p14="http://schemas.microsoft.com/office/powerpoint/2010/main" val="40357280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62</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63</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CONSTRUCT</a:t>
            </a:r>
            <a:r>
              <a:rPr lang="en-US" b="1" baseline="0" smtClean="0"/>
              <a:t> VARIANT ACCESS POINTS for Orem and Turin</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64</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 the sources</a:t>
            </a:r>
            <a:r>
              <a:rPr lang="en-US" baseline="0" dirty="0" smtClean="0"/>
              <a:t> consulted on your worksheet (go back to the TP slide and the Wikipedia slide).</a:t>
            </a:r>
          </a:p>
          <a:p>
            <a:endParaRPr lang="en-US" baseline="0" dirty="0" smtClean="0"/>
          </a:p>
          <a:p>
            <a:r>
              <a:rPr lang="en-US" baseline="0" dirty="0" smtClean="0"/>
              <a:t>Turin—Slides 18-19</a:t>
            </a:r>
          </a:p>
          <a:p>
            <a:r>
              <a:rPr lang="en-US" baseline="0" dirty="0" smtClean="0"/>
              <a:t>Orem—Slides 20-21</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65</a:t>
            </a:fld>
            <a:endParaRPr lang="en-US"/>
          </a:p>
        </p:txBody>
      </p:sp>
    </p:spTree>
    <p:extLst>
      <p:ext uri="{BB962C8B-B14F-4D97-AF65-F5344CB8AC3E}">
        <p14:creationId xmlns:p14="http://schemas.microsoft.com/office/powerpoint/2010/main" val="1078877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66</a:t>
            </a:fld>
            <a:endParaRPr lang="en-US"/>
          </a:p>
        </p:txBody>
      </p:sp>
    </p:spTree>
    <p:extLst>
      <p:ext uri="{BB962C8B-B14F-4D97-AF65-F5344CB8AC3E}">
        <p14:creationId xmlns:p14="http://schemas.microsoft.com/office/powerpoint/2010/main" val="23000241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a:p>
            <a:endParaRPr lang="en-US" smtClean="0"/>
          </a:p>
          <a:p>
            <a:r>
              <a:rPr lang="en-US" smtClean="0"/>
              <a:t>This</a:t>
            </a:r>
            <a:r>
              <a:rPr lang="en-US" baseline="0" smtClean="0"/>
              <a:t> record had a few more sources than you had, including one that has another variant form of the name.</a:t>
            </a:r>
            <a:endParaRPr 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67</a:t>
            </a:fld>
            <a:endParaRPr lang="en-US" smtClean="0"/>
          </a:p>
        </p:txBody>
      </p:sp>
    </p:spTree>
    <p:extLst>
      <p:ext uri="{BB962C8B-B14F-4D97-AF65-F5344CB8AC3E}">
        <p14:creationId xmlns:p14="http://schemas.microsoft.com/office/powerpoint/2010/main" val="32003714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a:p>
            <a:endParaRPr lang="en-US" smtClean="0"/>
          </a:p>
          <a:p>
            <a:r>
              <a:rPr lang="en-US" smtClean="0"/>
              <a:t>This</a:t>
            </a:r>
            <a:r>
              <a:rPr lang="en-US" baseline="0" smtClean="0"/>
              <a:t> record had a few more sources than you had, including one that has another variant form of the name.</a:t>
            </a:r>
            <a:endParaRPr 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68</a:t>
            </a:fld>
            <a:endParaRPr lang="en-US" smtClean="0"/>
          </a:p>
        </p:txBody>
      </p:sp>
    </p:spTree>
    <p:extLst>
      <p:ext uri="{BB962C8B-B14F-4D97-AF65-F5344CB8AC3E}">
        <p14:creationId xmlns:p14="http://schemas.microsoft.com/office/powerpoint/2010/main" val="19767180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70</a:t>
            </a:fld>
            <a:endParaRPr lang="en-US"/>
          </a:p>
        </p:txBody>
      </p:sp>
    </p:spTree>
    <p:extLst>
      <p:ext uri="{BB962C8B-B14F-4D97-AF65-F5344CB8AC3E}">
        <p14:creationId xmlns:p14="http://schemas.microsoft.com/office/powerpoint/2010/main" val="41512921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3C9DC5-6BBB-47C0-B82C-15732F0D3D44}" type="slidenum">
              <a:rPr lang="en-US" smtClean="0"/>
              <a:pPr>
                <a:defRPr/>
              </a:pPr>
              <a:t>71</a:t>
            </a:fld>
            <a:endParaRPr lang="en-US"/>
          </a:p>
        </p:txBody>
      </p:sp>
    </p:spTree>
    <p:extLst>
      <p:ext uri="{BB962C8B-B14F-4D97-AF65-F5344CB8AC3E}">
        <p14:creationId xmlns:p14="http://schemas.microsoft.com/office/powerpoint/2010/main" val="4161484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8.3,</a:t>
            </a:r>
            <a:r>
              <a:rPr lang="en-US" b="0" smtClean="0"/>
              <a:t> looking for core elements for the</a:t>
            </a:r>
            <a:r>
              <a:rPr lang="en-US" b="0" baseline="0" smtClean="0"/>
              <a:t> corporate body. CLICK THROUGH as people find them.</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a:t>
            </a:fld>
            <a:endParaRPr lang="en-US"/>
          </a:p>
        </p:txBody>
      </p:sp>
    </p:spTree>
    <p:extLst>
      <p:ext uri="{BB962C8B-B14F-4D97-AF65-F5344CB8AC3E}">
        <p14:creationId xmlns:p14="http://schemas.microsoft.com/office/powerpoint/2010/main" val="4062707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A.13.</a:t>
            </a:r>
            <a:r>
              <a:rPr lang="en-US" b="1" baseline="0" smtClean="0"/>
              <a:t> Note that A.13 is talking about capitalization in transcription. These are not necessarily the preferred names of these entities (e.g. New York, not New York City).</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a:t>
            </a:fld>
            <a:endParaRPr lang="en-US"/>
          </a:p>
        </p:txBody>
      </p:sp>
    </p:spTree>
    <p:extLst>
      <p:ext uri="{BB962C8B-B14F-4D97-AF65-F5344CB8AC3E}">
        <p14:creationId xmlns:p14="http://schemas.microsoft.com/office/powerpoint/2010/main" val="1248795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8.12.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a:t>
            </a:fld>
            <a:endParaRPr lang="en-US"/>
          </a:p>
        </p:txBody>
      </p:sp>
    </p:spTree>
    <p:extLst>
      <p:ext uri="{BB962C8B-B14F-4D97-AF65-F5344CB8AC3E}">
        <p14:creationId xmlns:p14="http://schemas.microsoft.com/office/powerpoint/2010/main" val="1871882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OCLC 670.</a:t>
            </a:r>
          </a:p>
          <a:p>
            <a:endParaRPr lang="en-US" dirty="0" smtClean="0"/>
          </a:p>
          <a:p>
            <a:r>
              <a:rPr lang="en-US" dirty="0" smtClean="0"/>
              <a:t>There are lots of ways to form these. The point is, record information justifying what you’ve included in other elements in the description.</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13</a:t>
            </a:fld>
            <a:endParaRPr lang="en-US" smtClean="0"/>
          </a:p>
        </p:txBody>
      </p:sp>
    </p:spTree>
    <p:extLst>
      <p:ext uri="{BB962C8B-B14F-4D97-AF65-F5344CB8AC3E}">
        <p14:creationId xmlns:p14="http://schemas.microsoft.com/office/powerpoint/2010/main" val="187408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461A0DC-3A69-4BF1-BD57-C80497730340}" type="slidenum">
              <a:rPr lang="en-US"/>
              <a:pPr>
                <a:defRPr/>
              </a:pPr>
              <a:t>‹#›</a:t>
            </a:fld>
            <a:endParaRPr lang="en-US"/>
          </a:p>
        </p:txBody>
      </p:sp>
    </p:spTree>
    <p:extLst>
      <p:ext uri="{BB962C8B-B14F-4D97-AF65-F5344CB8AC3E}">
        <p14:creationId xmlns:p14="http://schemas.microsoft.com/office/powerpoint/2010/main" val="359515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66BC0A96-F358-4765-B095-95E9BF31401C}" type="slidenum">
              <a:rPr lang="en-US"/>
              <a:pPr>
                <a:defRPr/>
              </a:pPr>
              <a:t>‹#›</a:t>
            </a:fld>
            <a:endParaRPr lang="en-US"/>
          </a:p>
        </p:txBody>
      </p:sp>
    </p:spTree>
    <p:extLst>
      <p:ext uri="{BB962C8B-B14F-4D97-AF65-F5344CB8AC3E}">
        <p14:creationId xmlns:p14="http://schemas.microsoft.com/office/powerpoint/2010/main" val="290207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6C25511-A257-4497-A09D-287F6B949D20}" type="slidenum">
              <a:rPr lang="en-US"/>
              <a:pPr>
                <a:defRPr/>
              </a:pPr>
              <a:t>‹#›</a:t>
            </a:fld>
            <a:endParaRPr lang="en-US"/>
          </a:p>
        </p:txBody>
      </p:sp>
    </p:spTree>
    <p:extLst>
      <p:ext uri="{BB962C8B-B14F-4D97-AF65-F5344CB8AC3E}">
        <p14:creationId xmlns:p14="http://schemas.microsoft.com/office/powerpoint/2010/main" val="378838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9E3B6C1D-0A64-44B3-8B9C-DFA8D7B038DA}" type="slidenum">
              <a:rPr lang="en-US"/>
              <a:pPr>
                <a:defRPr/>
              </a:pPr>
              <a:t>‹#›</a:t>
            </a:fld>
            <a:endParaRPr lang="en-US"/>
          </a:p>
        </p:txBody>
      </p:sp>
    </p:spTree>
    <p:extLst>
      <p:ext uri="{BB962C8B-B14F-4D97-AF65-F5344CB8AC3E}">
        <p14:creationId xmlns:p14="http://schemas.microsoft.com/office/powerpoint/2010/main" val="1287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A44EFCC9-8A83-47E6-9B01-AFD129878EA3}" type="slidenum">
              <a:rPr lang="en-US"/>
              <a:pPr>
                <a:defRPr/>
              </a:pPr>
              <a:t>‹#›</a:t>
            </a:fld>
            <a:endParaRPr lang="en-US"/>
          </a:p>
        </p:txBody>
      </p:sp>
    </p:spTree>
    <p:extLst>
      <p:ext uri="{BB962C8B-B14F-4D97-AF65-F5344CB8AC3E}">
        <p14:creationId xmlns:p14="http://schemas.microsoft.com/office/powerpoint/2010/main" val="227508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66E60AB4-1B6A-463D-9E82-3877F78C1E11}" type="slidenum">
              <a:rPr lang="en-US"/>
              <a:pPr>
                <a:defRPr/>
              </a:pPr>
              <a:t>‹#›</a:t>
            </a:fld>
            <a:endParaRPr lang="en-US"/>
          </a:p>
        </p:txBody>
      </p:sp>
    </p:spTree>
    <p:extLst>
      <p:ext uri="{BB962C8B-B14F-4D97-AF65-F5344CB8AC3E}">
        <p14:creationId xmlns:p14="http://schemas.microsoft.com/office/powerpoint/2010/main" val="352368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9" name="Slide Number Placeholder 5"/>
          <p:cNvSpPr>
            <a:spLocks noGrp="1"/>
          </p:cNvSpPr>
          <p:nvPr>
            <p:ph type="sldNum" sz="quarter" idx="12"/>
          </p:nvPr>
        </p:nvSpPr>
        <p:spPr/>
        <p:txBody>
          <a:bodyPr/>
          <a:lstStyle>
            <a:lvl1pPr>
              <a:defRPr/>
            </a:lvl1pPr>
          </a:lstStyle>
          <a:p>
            <a:pPr>
              <a:defRPr/>
            </a:pPr>
            <a:fld id="{C27E84CB-F8DB-472F-8F15-F22B2255F1CA}" type="slidenum">
              <a:rPr lang="en-US"/>
              <a:pPr>
                <a:defRPr/>
              </a:pPr>
              <a:t>‹#›</a:t>
            </a:fld>
            <a:endParaRPr lang="en-US"/>
          </a:p>
        </p:txBody>
      </p:sp>
    </p:spTree>
    <p:extLst>
      <p:ext uri="{BB962C8B-B14F-4D97-AF65-F5344CB8AC3E}">
        <p14:creationId xmlns:p14="http://schemas.microsoft.com/office/powerpoint/2010/main" val="1845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5" name="Slide Number Placeholder 5"/>
          <p:cNvSpPr>
            <a:spLocks noGrp="1"/>
          </p:cNvSpPr>
          <p:nvPr>
            <p:ph type="sldNum" sz="quarter" idx="12"/>
          </p:nvPr>
        </p:nvSpPr>
        <p:spPr/>
        <p:txBody>
          <a:bodyPr/>
          <a:lstStyle>
            <a:lvl1pPr>
              <a:defRPr/>
            </a:lvl1pPr>
          </a:lstStyle>
          <a:p>
            <a:pPr>
              <a:defRPr/>
            </a:pPr>
            <a:fld id="{9FCC589F-AE95-470F-AF87-AF346AC04909}" type="slidenum">
              <a:rPr lang="en-US"/>
              <a:pPr>
                <a:defRPr/>
              </a:pPr>
              <a:t>‹#›</a:t>
            </a:fld>
            <a:endParaRPr lang="en-US"/>
          </a:p>
        </p:txBody>
      </p:sp>
    </p:spTree>
    <p:extLst>
      <p:ext uri="{BB962C8B-B14F-4D97-AF65-F5344CB8AC3E}">
        <p14:creationId xmlns:p14="http://schemas.microsoft.com/office/powerpoint/2010/main" val="131703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4" name="Slide Number Placeholder 5"/>
          <p:cNvSpPr>
            <a:spLocks noGrp="1"/>
          </p:cNvSpPr>
          <p:nvPr>
            <p:ph type="sldNum" sz="quarter" idx="12"/>
          </p:nvPr>
        </p:nvSpPr>
        <p:spPr/>
        <p:txBody>
          <a:bodyPr/>
          <a:lstStyle>
            <a:lvl1pPr>
              <a:defRPr/>
            </a:lvl1pPr>
          </a:lstStyle>
          <a:p>
            <a:pPr>
              <a:defRPr/>
            </a:pPr>
            <a:fld id="{FD9C697A-F5DC-4EA9-9621-ECFB76347A72}" type="slidenum">
              <a:rPr lang="en-US"/>
              <a:pPr>
                <a:defRPr/>
              </a:pPr>
              <a:t>‹#›</a:t>
            </a:fld>
            <a:endParaRPr lang="en-US"/>
          </a:p>
        </p:txBody>
      </p:sp>
    </p:spTree>
    <p:extLst>
      <p:ext uri="{BB962C8B-B14F-4D97-AF65-F5344CB8AC3E}">
        <p14:creationId xmlns:p14="http://schemas.microsoft.com/office/powerpoint/2010/main" val="134255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A8181615-C047-42A6-A18B-5C8FF3E288D4}" type="slidenum">
              <a:rPr lang="en-US"/>
              <a:pPr>
                <a:defRPr/>
              </a:pPr>
              <a:t>‹#›</a:t>
            </a:fld>
            <a:endParaRPr lang="en-US"/>
          </a:p>
        </p:txBody>
      </p:sp>
    </p:spTree>
    <p:extLst>
      <p:ext uri="{BB962C8B-B14F-4D97-AF65-F5344CB8AC3E}">
        <p14:creationId xmlns:p14="http://schemas.microsoft.com/office/powerpoint/2010/main" val="60250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256F2C-3B96-4106-AFE6-9A5522CC7E57}" type="slidenum">
              <a:rPr lang="en-US"/>
              <a:pPr>
                <a:defRPr/>
              </a:pPr>
              <a:t>‹#›</a:t>
            </a:fld>
            <a:endParaRPr lang="en-US"/>
          </a:p>
        </p:txBody>
      </p:sp>
    </p:spTree>
    <p:extLst>
      <p:ext uri="{BB962C8B-B14F-4D97-AF65-F5344CB8AC3E}">
        <p14:creationId xmlns:p14="http://schemas.microsoft.com/office/powerpoint/2010/main" val="240668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7. Describing Places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EE9F9430-777A-4AAE-B734-076E7077D617}"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loc.gov/standards/datetim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7</a:t>
            </a:r>
            <a:r>
              <a:rPr lang="en-US" sz="3600" b="1" smtClean="0"/>
              <a:t/>
            </a:r>
            <a:br>
              <a:rPr lang="en-US" sz="3600" b="1" smtClean="0"/>
            </a:br>
            <a:r>
              <a:rPr lang="en-US" sz="3600" b="1" smtClean="0"/>
              <a:t>Describing Geographic Entities</a:t>
            </a:r>
            <a:br>
              <a:rPr lang="en-US" sz="3600" b="1" smtClean="0"/>
            </a:br>
            <a:endParaRPr lang="en-US" sz="2400"/>
          </a:p>
        </p:txBody>
      </p:sp>
      <p:sp>
        <p:nvSpPr>
          <p:cNvPr id="6" name="TextBox 6"/>
          <p:cNvSpPr txBox="1">
            <a:spLocks noChangeArrowheads="1"/>
          </p:cNvSpPr>
          <p:nvPr/>
        </p:nvSpPr>
        <p:spPr>
          <a:xfrm>
            <a:off x="571500" y="3657600"/>
            <a:ext cx="8001000" cy="1981200"/>
          </a:xfrm>
          <a:prstGeom prst="rect">
            <a:avLst/>
          </a:prstGeom>
        </p:spPr>
        <p:txBody>
          <a:bodyPr vert="horz" lIns="91440" tIns="45720" rIns="91440" bIns="45720" rtlCol="0">
            <a:norm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Harold </a:t>
            </a:r>
            <a:r>
              <a:rPr lang="en-US" sz="2800" b="1" smtClean="0">
                <a:solidFill>
                  <a:schemeClr val="tx1"/>
                </a:solidFill>
              </a:rPr>
              <a:t>B. Lee Library, Brigham Young University</a:t>
            </a:r>
          </a:p>
          <a:p>
            <a:pPr algn="ctr"/>
            <a:r>
              <a:rPr lang="en-US" sz="2800" b="1" smtClean="0">
                <a:solidFill>
                  <a:schemeClr val="tx1"/>
                </a:solidFill>
              </a:rPr>
              <a:t>Fall 2015</a:t>
            </a:r>
            <a:endParaRPr lang="en-US" sz="2800" dirty="0">
              <a:solidFill>
                <a:schemeClr val="tx1"/>
              </a:solidFill>
            </a:endParaRPr>
          </a:p>
        </p:txBody>
      </p:sp>
    </p:spTree>
    <p:extLst>
      <p:ext uri="{BB962C8B-B14F-4D97-AF65-F5344CB8AC3E}">
        <p14:creationId xmlns:p14="http://schemas.microsoft.com/office/powerpoint/2010/main" val="421355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r>
              <a:rPr lang="en-US" sz="2000" dirty="0" smtClean="0"/>
              <a:t>670  $a </a:t>
            </a:r>
            <a:r>
              <a:rPr lang="it-IT" sz="2000" dirty="0"/>
              <a:t>Joseph Guarnerius del Gesù, 1995: </a:t>
            </a:r>
            <a:r>
              <a:rPr lang="it-IT" sz="2000" dirty="0" smtClean="0"/>
              <a:t>$b title page </a:t>
            </a:r>
            <a:r>
              <a:rPr lang="it-IT" sz="2000" dirty="0"/>
              <a:t>(Comune di Cremona)</a:t>
            </a:r>
            <a:endParaRPr lang="en-US" sz="2000" dirty="0" smtClean="0"/>
          </a:p>
          <a:p>
            <a:pPr marL="0" lvl="1" indent="0">
              <a:buNone/>
            </a:pPr>
            <a:endParaRPr lang="en-US" sz="2000" dirty="0" smtClean="0"/>
          </a:p>
          <a:p>
            <a:pPr marL="0" indent="0">
              <a:buNone/>
            </a:pPr>
            <a:r>
              <a:rPr lang="en-US" sz="2000" dirty="0" smtClean="0"/>
              <a:t>670  $a Wikipedia, </a:t>
            </a:r>
            <a:r>
              <a:rPr lang="en-US" sz="2000" dirty="0"/>
              <a:t>October 27, 2008 </a:t>
            </a:r>
            <a:r>
              <a:rPr lang="en-US" sz="2000" dirty="0" smtClean="0"/>
              <a:t>$b (Cremona, city and commune in northern Italy, in Lombardy; capital of the province of Cremona; noted for musical history, including </a:t>
            </a:r>
            <a:r>
              <a:rPr lang="en-US" sz="2000" dirty="0" err="1" smtClean="0"/>
              <a:t>luthier</a:t>
            </a:r>
            <a:r>
              <a:rPr lang="en-US" sz="2000" dirty="0" smtClean="0"/>
              <a:t> families such as Guarneri, Stradivari, Amati, 45°08'N 10°02'E)</a:t>
            </a:r>
          </a:p>
          <a:p>
            <a:pPr marL="0" indent="0">
              <a:buNone/>
            </a:pPr>
            <a:endParaRPr lang="en-US" sz="2000" dirty="0"/>
          </a:p>
          <a:p>
            <a:pPr marL="0" indent="0">
              <a:buNone/>
            </a:pPr>
            <a:r>
              <a:rPr lang="en-US" sz="2000" dirty="0" smtClean="0"/>
              <a:t>670  $</a:t>
            </a:r>
            <a:r>
              <a:rPr lang="en-US" sz="2000" dirty="0"/>
              <a:t>a Rand McNally </a:t>
            </a:r>
            <a:r>
              <a:rPr lang="en-US" sz="2000" dirty="0" smtClean="0"/>
              <a:t>commercial </a:t>
            </a:r>
            <a:r>
              <a:rPr lang="en-US" sz="2000" dirty="0"/>
              <a:t>atlas, 1982 </a:t>
            </a:r>
            <a:r>
              <a:rPr lang="en-US" sz="2000" dirty="0" smtClean="0"/>
              <a:t>$b </a:t>
            </a:r>
            <a:r>
              <a:rPr lang="en-US" sz="2000" dirty="0"/>
              <a:t>(American Fork, Utah </a:t>
            </a:r>
            <a:r>
              <a:rPr lang="en-US" sz="2000" dirty="0" smtClean="0"/>
              <a:t>County)</a:t>
            </a:r>
          </a:p>
          <a:p>
            <a:pPr marL="0" indent="0">
              <a:buNone/>
            </a:pPr>
            <a:endParaRPr lang="en-US" sz="2000" dirty="0"/>
          </a:p>
          <a:p>
            <a:pPr marL="0" indent="0">
              <a:buNone/>
            </a:pPr>
            <a:r>
              <a:rPr lang="en-US" sz="2000" dirty="0" smtClean="0"/>
              <a:t>670  $a </a:t>
            </a:r>
            <a:r>
              <a:rPr lang="en-US" sz="2000" dirty="0" err="1"/>
              <a:t>GeoNames</a:t>
            </a:r>
            <a:r>
              <a:rPr lang="en-US" sz="2000" dirty="0"/>
              <a:t>, 16 October 2012 </a:t>
            </a:r>
            <a:r>
              <a:rPr lang="en-US" sz="2000" dirty="0" smtClean="0"/>
              <a:t>$b </a:t>
            </a:r>
            <a:r>
              <a:rPr lang="en-US" sz="2000" dirty="0"/>
              <a:t>(Cremona, populated place in </a:t>
            </a:r>
            <a:r>
              <a:rPr lang="en-US" sz="2000" dirty="0" err="1"/>
              <a:t>Lombardia</a:t>
            </a:r>
            <a:r>
              <a:rPr lang="en-US" sz="2000" dirty="0"/>
              <a:t>, Italy, </a:t>
            </a:r>
            <a:r>
              <a:rPr lang="en-US" sz="2000" dirty="0" smtClean="0"/>
              <a:t>45°07’00”N 010°02’00”E</a:t>
            </a:r>
            <a:r>
              <a:rPr lang="en-US" sz="2000" dirty="0"/>
              <a:t>)</a:t>
            </a:r>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10</a:t>
            </a:fld>
            <a:endParaRPr lang="en-US"/>
          </a:p>
        </p:txBody>
      </p:sp>
    </p:spTree>
    <p:extLst>
      <p:ext uri="{BB962C8B-B14F-4D97-AF65-F5344CB8AC3E}">
        <p14:creationId xmlns:p14="http://schemas.microsoft.com/office/powerpoint/2010/main" val="4180456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Places: Sources</a:t>
            </a:r>
          </a:p>
        </p:txBody>
      </p:sp>
      <p:sp>
        <p:nvSpPr>
          <p:cNvPr id="19459" name="Content Placeholder 2"/>
          <p:cNvSpPr>
            <a:spLocks noGrp="1"/>
          </p:cNvSpPr>
          <p:nvPr>
            <p:ph idx="1"/>
          </p:nvPr>
        </p:nvSpPr>
        <p:spPr/>
        <p:txBody>
          <a:bodyPr/>
          <a:lstStyle/>
          <a:p>
            <a:r>
              <a:rPr lang="en-US" smtClean="0"/>
              <a:t>Where can we get information about places?</a:t>
            </a:r>
          </a:p>
          <a:p>
            <a:pPr lvl="1"/>
            <a:r>
              <a:rPr lang="en-US" smtClean="0"/>
              <a:t>16.1.1: Take the name or names of the place from </a:t>
            </a:r>
            <a:r>
              <a:rPr lang="en-US" i="1" smtClean="0"/>
              <a:t>any source</a:t>
            </a:r>
            <a:r>
              <a:rPr lang="en-US" smtClean="0"/>
              <a:t>; take information on other identifying attributes from </a:t>
            </a:r>
            <a:r>
              <a:rPr lang="en-US" i="1" smtClean="0"/>
              <a:t>any source</a:t>
            </a:r>
            <a:r>
              <a:rPr lang="en-US" smtClean="0"/>
              <a:t>.</a:t>
            </a:r>
          </a:p>
          <a:p>
            <a:pPr lvl="1"/>
            <a:r>
              <a:rPr lang="en-US" smtClean="0"/>
              <a:t>In NACO practice, some required sources:</a:t>
            </a:r>
          </a:p>
          <a:p>
            <a:pPr lvl="2"/>
            <a:r>
              <a:rPr lang="en-US" smtClean="0"/>
              <a:t>geonames.usgs.gov (U.S. and worldwide)</a:t>
            </a:r>
          </a:p>
          <a:p>
            <a:pPr lvl="2"/>
            <a:r>
              <a:rPr lang="en-US" smtClean="0"/>
              <a:t>www.ordnancesurvey.co.uk (places in Great Britain)</a:t>
            </a:r>
          </a:p>
          <a:p>
            <a:pPr lvl="1"/>
            <a:r>
              <a:rPr lang="en-US" sz="2400" smtClean="0"/>
              <a:t>see also www.loc.gov/aba/pcc/saco/resources.html#GEOG</a:t>
            </a:r>
            <a:r>
              <a:rPr lang="en-US" sz="2400"/>
              <a:t/>
            </a:r>
            <a:br>
              <a:rPr lang="en-US" sz="2400"/>
            </a:br>
            <a:r>
              <a:rPr lang="en-US" sz="2400" i="1" smtClean="0"/>
              <a:t>and</a:t>
            </a:r>
            <a:r>
              <a:rPr lang="en-US" sz="2400" smtClean="0"/>
              <a:t> LC-PCC PS to RDA 16.2.2.2.</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Places: Sources</a:t>
            </a:r>
          </a:p>
        </p:txBody>
      </p:sp>
      <p:sp>
        <p:nvSpPr>
          <p:cNvPr id="19459" name="Content Placeholder 2"/>
          <p:cNvSpPr>
            <a:spLocks noGrp="1"/>
          </p:cNvSpPr>
          <p:nvPr>
            <p:ph idx="1"/>
          </p:nvPr>
        </p:nvSpPr>
        <p:spPr/>
        <p:txBody>
          <a:bodyPr/>
          <a:lstStyle/>
          <a:p>
            <a:r>
              <a:rPr lang="en-US" smtClean="0"/>
              <a:t>Other sources to check</a:t>
            </a:r>
          </a:p>
          <a:p>
            <a:pPr lvl="1"/>
            <a:r>
              <a:rPr lang="en-US" smtClean="0"/>
              <a:t>The resource you are cataloging</a:t>
            </a:r>
          </a:p>
          <a:p>
            <a:pPr lvl="1"/>
            <a:r>
              <a:rPr lang="en-US" smtClean="0"/>
              <a:t>The LC/NACO Authority File (authorities.loc.gov)</a:t>
            </a:r>
          </a:p>
          <a:p>
            <a:pPr lvl="1"/>
            <a:r>
              <a:rPr lang="en-US" smtClean="0"/>
              <a:t>Your database (e.g. OCLC)</a:t>
            </a:r>
          </a:p>
          <a:p>
            <a:pPr lvl="1"/>
            <a:r>
              <a:rPr lang="en-US" smtClean="0"/>
              <a:t>Optional: Other useful sources</a:t>
            </a:r>
          </a:p>
          <a:p>
            <a:pPr lvl="2"/>
            <a:r>
              <a:rPr lang="en-US" smtClean="0"/>
              <a:t>Virtual </a:t>
            </a:r>
            <a:r>
              <a:rPr lang="en-US"/>
              <a:t>International Authority File (http://</a:t>
            </a:r>
            <a:r>
              <a:rPr lang="en-US" smtClean="0"/>
              <a:t>viaf.org)</a:t>
            </a:r>
            <a:endParaRPr lang="en-US"/>
          </a:p>
          <a:p>
            <a:pPr lvl="2"/>
            <a:r>
              <a:rPr lang="en-US"/>
              <a:t>Wikipedia (http://www.wikipedia.org/)</a:t>
            </a:r>
          </a:p>
          <a:p>
            <a:pPr lvl="2"/>
            <a:r>
              <a:rPr lang="en-US" smtClean="0"/>
              <a:t>Other sources such as encyclopedias and dictionaries</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12</a:t>
            </a:fld>
            <a:endParaRPr lang="en-US"/>
          </a:p>
        </p:txBody>
      </p:sp>
    </p:spTree>
    <p:extLst>
      <p:ext uri="{BB962C8B-B14F-4D97-AF65-F5344CB8AC3E}">
        <p14:creationId xmlns:p14="http://schemas.microsoft.com/office/powerpoint/2010/main" val="2242140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Places: </a:t>
            </a:r>
            <a:br>
              <a:rPr lang="en-US" smtClean="0"/>
            </a:br>
            <a:r>
              <a:rPr lang="en-US" smtClean="0"/>
              <a:t>Preferred Name</a:t>
            </a:r>
          </a:p>
        </p:txBody>
      </p:sp>
      <p:sp>
        <p:nvSpPr>
          <p:cNvPr id="20483" name="Content Placeholder 2"/>
          <p:cNvSpPr>
            <a:spLocks noGrp="1"/>
          </p:cNvSpPr>
          <p:nvPr>
            <p:ph idx="1"/>
          </p:nvPr>
        </p:nvSpPr>
        <p:spPr/>
        <p:txBody>
          <a:bodyPr/>
          <a:lstStyle/>
          <a:p>
            <a:r>
              <a:rPr lang="en-US" smtClean="0"/>
              <a:t>Preferred name is a core element for jurisdictions (corporate bodies)</a:t>
            </a:r>
          </a:p>
          <a:p>
            <a:r>
              <a:rPr lang="en-US" smtClean="0"/>
              <a:t>Preferred name</a:t>
            </a:r>
          </a:p>
          <a:p>
            <a:pPr lvl="1"/>
            <a:r>
              <a:rPr lang="en-US" smtClean="0"/>
              <a:t>Chosen according to 16.2.2.3. Use:</a:t>
            </a:r>
          </a:p>
          <a:p>
            <a:pPr marL="1371600" lvl="2" indent="-457200">
              <a:buFont typeface="+mj-lt"/>
              <a:buAutoNum type="alphaLcPeriod"/>
            </a:pPr>
            <a:r>
              <a:rPr lang="en-US" smtClean="0"/>
              <a:t>the </a:t>
            </a:r>
            <a:r>
              <a:rPr lang="en-US"/>
              <a:t>form of the name in the language preferred by the agency preparing the data, if there is one in general </a:t>
            </a:r>
            <a:r>
              <a:rPr lang="en-US" smtClean="0"/>
              <a:t>use. For NACO catalogers, this is generally the form in GeoNames or GNIS.</a:t>
            </a:r>
          </a:p>
          <a:p>
            <a:pPr marL="1371600" lvl="2" indent="-457200">
              <a:buFont typeface="+mj-lt"/>
              <a:buAutoNum type="alphaLcPeriod"/>
            </a:pPr>
            <a:r>
              <a:rPr lang="en-US"/>
              <a:t>the form of the name in the official language of the jurisdiction in which the place is located.</a:t>
            </a:r>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Places: Preferred Name (MARC)</a:t>
            </a:r>
          </a:p>
        </p:txBody>
      </p:sp>
      <p:sp>
        <p:nvSpPr>
          <p:cNvPr id="20483" name="Content Placeholder 2"/>
          <p:cNvSpPr>
            <a:spLocks noGrp="1"/>
          </p:cNvSpPr>
          <p:nvPr>
            <p:ph idx="1"/>
          </p:nvPr>
        </p:nvSpPr>
        <p:spPr/>
        <p:txBody>
          <a:bodyPr/>
          <a:lstStyle/>
          <a:p>
            <a:r>
              <a:rPr lang="en-US" sz="2800" smtClean="0"/>
              <a:t>Most RDA entity attributes have a discrete place in MARC to record them. Preferred name does not. It can only be recorded as part of the authorized access point for the place.</a:t>
            </a:r>
          </a:p>
          <a:p>
            <a:r>
              <a:rPr lang="en-US" sz="2800" smtClean="0"/>
              <a:t>Record in the MARC authorities format 151 field (no indicators)</a:t>
            </a:r>
          </a:p>
          <a:p>
            <a:r>
              <a:rPr lang="en-US" sz="2800" smtClean="0"/>
              <a:t>Record the preferred name in subfield $a. </a:t>
            </a:r>
          </a:p>
          <a:p>
            <a:r>
              <a:rPr lang="en-US" sz="2800" smtClean="0"/>
              <a:t>NOTE: if the place name is used as the first part of the preferred name for a subordinate body, it is recorded in MARC 110, first indicator 1.</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14</a:t>
            </a:fld>
            <a:endParaRPr lang="en-US"/>
          </a:p>
        </p:txBody>
      </p:sp>
    </p:spTree>
    <p:extLst>
      <p:ext uri="{BB962C8B-B14F-4D97-AF65-F5344CB8AC3E}">
        <p14:creationId xmlns:p14="http://schemas.microsoft.com/office/powerpoint/2010/main" val="2201908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Places: Preferred Name (MARC examples)</a:t>
            </a:r>
          </a:p>
        </p:txBody>
      </p:sp>
      <p:sp>
        <p:nvSpPr>
          <p:cNvPr id="20483" name="Content Placeholder 2"/>
          <p:cNvSpPr>
            <a:spLocks noGrp="1"/>
          </p:cNvSpPr>
          <p:nvPr>
            <p:ph idx="1"/>
          </p:nvPr>
        </p:nvSpPr>
        <p:spPr/>
        <p:txBody>
          <a:bodyPr/>
          <a:lstStyle/>
          <a:p>
            <a:pPr marL="800100" lvl="2" indent="0">
              <a:buNone/>
            </a:pPr>
            <a:r>
              <a:rPr lang="en-US" sz="2800" smtClean="0"/>
              <a:t>151	$a Beijing (China)</a:t>
            </a:r>
          </a:p>
          <a:p>
            <a:pPr marL="800100" lvl="2" indent="0">
              <a:buNone/>
            </a:pPr>
            <a:r>
              <a:rPr lang="en-US" sz="2800" smtClean="0"/>
              <a:t>151	$a New York (N.Y.)</a:t>
            </a:r>
          </a:p>
          <a:p>
            <a:pPr marL="800100" lvl="2" indent="0">
              <a:buNone/>
            </a:pPr>
            <a:r>
              <a:rPr lang="en-US" sz="2800" smtClean="0"/>
              <a:t>151	$a New York (State)</a:t>
            </a:r>
          </a:p>
          <a:p>
            <a:pPr marL="800100" lvl="2" indent="0">
              <a:buNone/>
            </a:pPr>
            <a:r>
              <a:rPr lang="en-US" sz="2800" smtClean="0"/>
              <a:t>151	$a Provo (Utah)</a:t>
            </a:r>
          </a:p>
          <a:p>
            <a:pPr marL="800100" lvl="2" indent="0">
              <a:buNone/>
            </a:pPr>
            <a:r>
              <a:rPr lang="en-US" sz="2800" smtClean="0"/>
              <a:t>151	$a France</a:t>
            </a:r>
          </a:p>
          <a:p>
            <a:pPr marL="800100" lvl="2" indent="0">
              <a:buNone/>
            </a:pPr>
            <a:r>
              <a:rPr lang="en-US" sz="2800" smtClean="0"/>
              <a:t>151	$a Greenwich Village (New York, N.Y.)</a:t>
            </a:r>
          </a:p>
          <a:p>
            <a:pPr marL="800100" lvl="2" indent="0">
              <a:buNone/>
            </a:pPr>
            <a:r>
              <a:rPr lang="en-US" sz="2800" smtClean="0"/>
              <a:t>151	$a Greenwood (Clearfield County, Pa. : Township)</a:t>
            </a:r>
          </a:p>
          <a:p>
            <a:pPr marL="800100" lvl="2" indent="0">
              <a:buNone/>
            </a:pPr>
            <a:r>
              <a:rPr lang="en-US" sz="2800" smtClean="0"/>
              <a:t>151	$a Greenwood (Crawford County, Ark.)</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15</a:t>
            </a:fld>
            <a:endParaRPr lang="en-US"/>
          </a:p>
        </p:txBody>
      </p:sp>
    </p:spTree>
    <p:extLst>
      <p:ext uri="{BB962C8B-B14F-4D97-AF65-F5344CB8AC3E}">
        <p14:creationId xmlns:p14="http://schemas.microsoft.com/office/powerpoint/2010/main" val="955300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smtClean="0"/>
              <a:t>Go to geonames.usgs.gov</a:t>
            </a:r>
          </a:p>
          <a:p>
            <a:r>
              <a:rPr lang="en-US" smtClean="0"/>
              <a:t>Foreign names</a:t>
            </a:r>
          </a:p>
          <a:p>
            <a:pPr lvl="1"/>
            <a:r>
              <a:rPr lang="en-US" smtClean="0"/>
              <a:t>Under Search, choose “detailed search”</a:t>
            </a:r>
          </a:p>
          <a:p>
            <a:pPr lvl="1"/>
            <a:r>
              <a:rPr lang="en-US" smtClean="0"/>
              <a:t>Under Name type search, choose “select all”</a:t>
            </a:r>
          </a:p>
          <a:p>
            <a:pPr lvl="2"/>
            <a:r>
              <a:rPr lang="en-US" smtClean="0"/>
              <a:t>Look up Turin, Italy</a:t>
            </a:r>
          </a:p>
          <a:p>
            <a:r>
              <a:rPr lang="en-US" smtClean="0"/>
              <a:t>Domestic names</a:t>
            </a:r>
          </a:p>
          <a:p>
            <a:pPr lvl="1"/>
            <a:r>
              <a:rPr lang="en-US" smtClean="0"/>
              <a:t>Look up Orem, Utah</a:t>
            </a:r>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16</a:t>
            </a:fld>
            <a:endParaRPr lang="en-US"/>
          </a:p>
        </p:txBody>
      </p:sp>
    </p:spTree>
    <p:extLst>
      <p:ext uri="{BB962C8B-B14F-4D97-AF65-F5344CB8AC3E}">
        <p14:creationId xmlns:p14="http://schemas.microsoft.com/office/powerpoint/2010/main" val="1919432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a:t>Look up these same two places in </a:t>
            </a:r>
            <a:r>
              <a:rPr lang="en-US" smtClean="0"/>
              <a:t>Wikipedia</a:t>
            </a:r>
          </a:p>
          <a:p>
            <a:r>
              <a:rPr lang="en-US" smtClean="0"/>
              <a:t>Look for these cities’ official websites</a:t>
            </a:r>
            <a:endParaRPr lang="en-US"/>
          </a:p>
          <a:p>
            <a:r>
              <a:rPr lang="en-US"/>
              <a:t>Record on worksheets the preferred name (151) and sources consulted (670</a:t>
            </a:r>
            <a:r>
              <a:rPr lang="en-US" smtClean="0"/>
              <a:t>)</a:t>
            </a:r>
          </a:p>
          <a:p>
            <a:r>
              <a:rPr lang="en-US" smtClean="0"/>
              <a:t>For now, just record the name, no additions.</a:t>
            </a: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17</a:t>
            </a:fld>
            <a:endParaRPr lang="en-US"/>
          </a:p>
        </p:txBody>
      </p:sp>
    </p:spTree>
    <p:extLst>
      <p:ext uri="{BB962C8B-B14F-4D97-AF65-F5344CB8AC3E}">
        <p14:creationId xmlns:p14="http://schemas.microsoft.com/office/powerpoint/2010/main" val="3427015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95658"/>
            <a:ext cx="6581775" cy="592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18</a:t>
            </a:fld>
            <a:endParaRPr lang="en-US"/>
          </a:p>
        </p:txBody>
      </p:sp>
    </p:spTree>
    <p:extLst>
      <p:ext uri="{BB962C8B-B14F-4D97-AF65-F5344CB8AC3E}">
        <p14:creationId xmlns:p14="http://schemas.microsoft.com/office/powerpoint/2010/main" val="460874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
            <a:ext cx="6766693"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19</a:t>
            </a:fld>
            <a:endParaRPr lang="en-US"/>
          </a:p>
        </p:txBody>
      </p:sp>
    </p:spTree>
    <p:extLst>
      <p:ext uri="{BB962C8B-B14F-4D97-AF65-F5344CB8AC3E}">
        <p14:creationId xmlns:p14="http://schemas.microsoft.com/office/powerpoint/2010/main" val="505662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http://access.rdatoolkit.org/login</a:t>
            </a:r>
            <a:endParaRPr lang="en-US"/>
          </a:p>
          <a:p>
            <a:pPr marL="457200" lvl="1" inden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 (Turin)</a:t>
            </a:r>
            <a:endParaRPr lang="en-US"/>
          </a:p>
        </p:txBody>
      </p:sp>
      <p:sp>
        <p:nvSpPr>
          <p:cNvPr id="3" name="Content Placeholder 2"/>
          <p:cNvSpPr>
            <a:spLocks noGrp="1"/>
          </p:cNvSpPr>
          <p:nvPr>
            <p:ph idx="1"/>
          </p:nvPr>
        </p:nvSpPr>
        <p:spPr/>
        <p:txBody>
          <a:bodyPr/>
          <a:lstStyle/>
          <a:p>
            <a:pPr marL="0" indent="0">
              <a:buNone/>
            </a:pPr>
            <a:r>
              <a:rPr lang="en-US" sz="2400" smtClean="0"/>
              <a:t>151	$a </a:t>
            </a:r>
            <a:r>
              <a:rPr lang="en-US" sz="2400" b="1" smtClean="0"/>
              <a:t>Turin</a:t>
            </a:r>
          </a:p>
          <a:p>
            <a:pPr marL="914400" indent="-914400">
              <a:buNone/>
            </a:pPr>
            <a:r>
              <a:rPr lang="en-US" sz="2400"/>
              <a:t>670	$a GeoNames, 20 October 2012 $b (Conventional name: Turin; in Piemonte, Italy; approved name: Torino; variant names: Augusta Taurinorum, Julia Augusta Taurinorum, Taurasia, 45°03’00”N, 007°40’00" E)</a:t>
            </a:r>
          </a:p>
          <a:p>
            <a:pPr marL="914400" indent="-914400">
              <a:buNone/>
            </a:pPr>
            <a:r>
              <a:rPr lang="en-US" sz="2400"/>
              <a:t>670	$a Wikipedia, 20 October 2012 $b (Turin; Torino; Città di Torino; Augusta Taurinorum; comune, city in Piedmont, Italy; 45° 03' N, 07° 42' E; home of the Shroud of Turin; first settlement a Roman military camp Castra Taurinorum, probably 28 BC)</a:t>
            </a:r>
          </a:p>
          <a:p>
            <a:pPr marL="914400" indent="-914400">
              <a:buNone/>
            </a:pPr>
            <a:r>
              <a:rPr lang="en-US" sz="2400"/>
              <a:t>670	$a Città di Torino English language edition, via WWW 20 October 2012 $b (Turin)</a:t>
            </a:r>
          </a:p>
          <a:p>
            <a:pPr marL="0" indent="0">
              <a:buNone/>
            </a:pPr>
            <a:endParaRPr lang="en-US" smtClean="0"/>
          </a:p>
          <a:p>
            <a:pPr marL="1146175" indent="-1146175">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20</a:t>
            </a:fld>
            <a:endParaRPr lang="en-US"/>
          </a:p>
        </p:txBody>
      </p:sp>
    </p:spTree>
    <p:extLst>
      <p:ext uri="{BB962C8B-B14F-4D97-AF65-F5344CB8AC3E}">
        <p14:creationId xmlns:p14="http://schemas.microsoft.com/office/powerpoint/2010/main" val="1402008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7842"/>
            <a:ext cx="6757988" cy="608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extLst>
      <p:ext uri="{BB962C8B-B14F-4D97-AF65-F5344CB8AC3E}">
        <p14:creationId xmlns:p14="http://schemas.microsoft.com/office/powerpoint/2010/main" val="2954524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6886575" cy="62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22</a:t>
            </a:fld>
            <a:endParaRPr lang="en-US"/>
          </a:p>
        </p:txBody>
      </p:sp>
    </p:spTree>
    <p:extLst>
      <p:ext uri="{BB962C8B-B14F-4D97-AF65-F5344CB8AC3E}">
        <p14:creationId xmlns:p14="http://schemas.microsoft.com/office/powerpoint/2010/main" val="3019647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 (Orem)</a:t>
            </a:r>
            <a:endParaRPr lang="en-US"/>
          </a:p>
        </p:txBody>
      </p:sp>
      <p:sp>
        <p:nvSpPr>
          <p:cNvPr id="3" name="Content Placeholder 2"/>
          <p:cNvSpPr>
            <a:spLocks noGrp="1"/>
          </p:cNvSpPr>
          <p:nvPr>
            <p:ph idx="1"/>
          </p:nvPr>
        </p:nvSpPr>
        <p:spPr/>
        <p:txBody>
          <a:bodyPr/>
          <a:lstStyle/>
          <a:p>
            <a:pPr marL="1146175" indent="-1146175">
              <a:buNone/>
            </a:pPr>
            <a:r>
              <a:rPr lang="en-US" sz="2800" smtClean="0"/>
              <a:t>151	$</a:t>
            </a:r>
            <a:r>
              <a:rPr lang="en-US" sz="2800"/>
              <a:t>a </a:t>
            </a:r>
            <a:r>
              <a:rPr lang="en-US" sz="2800" b="1"/>
              <a:t>Orem </a:t>
            </a:r>
            <a:endParaRPr lang="en-US" sz="2800" b="1" smtClean="0"/>
          </a:p>
          <a:p>
            <a:pPr marL="1146175" indent="-1146175">
              <a:buNone/>
            </a:pPr>
            <a:r>
              <a:rPr lang="en-US" sz="2800" smtClean="0"/>
              <a:t>670</a:t>
            </a:r>
            <a:r>
              <a:rPr lang="en-US" sz="2800"/>
              <a:t>	</a:t>
            </a:r>
            <a:r>
              <a:rPr lang="en-US" sz="2800" smtClean="0"/>
              <a:t>$</a:t>
            </a:r>
            <a:r>
              <a:rPr lang="en-US" sz="2800"/>
              <a:t>a GNIS, 20 October 2012 $b (Orem, populated place, Utah County, Utah, U.S., 40°17’49”N, 111°41’41”W)</a:t>
            </a:r>
          </a:p>
          <a:p>
            <a:pPr marL="1146175" indent="-1146175">
              <a:buNone/>
            </a:pPr>
            <a:r>
              <a:rPr lang="en-US" sz="2800"/>
              <a:t>670	</a:t>
            </a:r>
            <a:r>
              <a:rPr lang="en-US" sz="2800" smtClean="0"/>
              <a:t>$</a:t>
            </a:r>
            <a:r>
              <a:rPr lang="en-US" sz="2800"/>
              <a:t>a Wikipedia, 20 October 2012 $b (Orem, Utah; City of Orem; in Utah County, Utah, United States; area settled in 1877 but named Orem in 1914; also known as Provo Bench, Sharon)</a:t>
            </a:r>
          </a:p>
          <a:p>
            <a:pPr marL="1146175" indent="-1146175">
              <a:buNone/>
            </a:pPr>
            <a:r>
              <a:rPr lang="en-US" sz="2800"/>
              <a:t>670	</a:t>
            </a:r>
            <a:r>
              <a:rPr lang="en-US" sz="2800" smtClean="0"/>
              <a:t>$</a:t>
            </a:r>
            <a:r>
              <a:rPr lang="en-US" sz="2800"/>
              <a:t>a City of Orem, via WWW, 20 October 2012 $b (Orem, City of Orem, Orem City)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23</a:t>
            </a:fld>
            <a:endParaRPr lang="en-US"/>
          </a:p>
        </p:txBody>
      </p:sp>
    </p:spTree>
    <p:extLst>
      <p:ext uri="{BB962C8B-B14F-4D97-AF65-F5344CB8AC3E}">
        <p14:creationId xmlns:p14="http://schemas.microsoft.com/office/powerpoint/2010/main" val="3874148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a. Record the commonly known form (for NACO, usually the GeoNames/GNIS conventional or preferred form)</a:t>
            </a:r>
          </a:p>
          <a:p>
            <a:pPr marL="800100" lvl="2" indent="0">
              <a:buNone/>
            </a:pPr>
            <a:r>
              <a:rPr lang="en-US" smtClean="0"/>
              <a:t>If the first part of the name is a term indicating a type of jurisdiction, omit the term unless the place is commonly listed under that part (16.2.2.8.1)</a:t>
            </a:r>
          </a:p>
          <a:p>
            <a:pPr marL="1257300" lvl="3" indent="0">
              <a:buNone/>
            </a:pPr>
            <a:r>
              <a:rPr lang="en-US" smtClean="0"/>
              <a:t>Provo </a:t>
            </a:r>
            <a:r>
              <a:rPr lang="en-US" i="1" smtClean="0"/>
              <a:t>not</a:t>
            </a:r>
            <a:r>
              <a:rPr lang="en-US" smtClean="0"/>
              <a:t> City of Provo</a:t>
            </a:r>
          </a:p>
          <a:p>
            <a:pPr marL="1257300" lvl="3" indent="0">
              <a:buNone/>
            </a:pPr>
            <a:r>
              <a:rPr lang="en-US" smtClean="0"/>
              <a:t>Massachusetts </a:t>
            </a:r>
            <a:r>
              <a:rPr lang="en-US" i="1" smtClean="0"/>
              <a:t>not </a:t>
            </a:r>
            <a:r>
              <a:rPr lang="en-US" smtClean="0"/>
              <a:t>Commonwealth of Massachusetts</a:t>
            </a:r>
          </a:p>
          <a:p>
            <a:pPr marL="1257300" lvl="3" indent="0">
              <a:buNone/>
            </a:pPr>
            <a:r>
              <a:rPr lang="en-US" i="1" smtClean="0"/>
              <a:t>but</a:t>
            </a:r>
            <a:r>
              <a:rPr lang="en-US" smtClean="0"/>
              <a:t> District of Columbia </a:t>
            </a:r>
            <a:r>
              <a:rPr lang="en-US" i="1" smtClean="0"/>
              <a:t>not </a:t>
            </a:r>
            <a:r>
              <a:rPr lang="en-US" smtClean="0"/>
              <a:t>Columbia</a:t>
            </a:r>
            <a:endParaRPr lang="en-US" i="1" smtClean="0"/>
          </a:p>
          <a:p>
            <a:pPr marL="400050" lvl="1" inden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400" dirty="0" smtClean="0"/>
              <a:t>16.2.2.4</a:t>
            </a:r>
          </a:p>
          <a:p>
            <a:pPr marL="400050" lvl="1" indent="0">
              <a:buNone/>
            </a:pPr>
            <a:r>
              <a:rPr lang="en-US" sz="2400" dirty="0" smtClean="0"/>
              <a:t>b. Add, in parentheses, the name of the larger place in which it is located.</a:t>
            </a:r>
          </a:p>
          <a:p>
            <a:pPr lvl="2" indent="-342900"/>
            <a:r>
              <a:rPr lang="en-US" sz="1800" dirty="0" smtClean="0"/>
              <a:t>Use established forms of names in the parentheses. However, if the qualifying name to be used itself has a qualifier, remove the parentheses and separate the names with a comma; and delete qualifiers that are types of jurisdictions</a:t>
            </a:r>
          </a:p>
          <a:p>
            <a:pPr lvl="3" indent="-342900"/>
            <a:r>
              <a:rPr lang="en-US" sz="1800" dirty="0" smtClean="0"/>
              <a:t>Pleasant </a:t>
            </a:r>
            <a:r>
              <a:rPr lang="en-US" sz="1800" dirty="0"/>
              <a:t>View (Davis County, Utah) </a:t>
            </a:r>
          </a:p>
          <a:p>
            <a:pPr marL="1714500" lvl="4" indent="0">
              <a:buNone/>
            </a:pPr>
            <a:r>
              <a:rPr lang="en-US" sz="1800" dirty="0"/>
              <a:t>established form of larger place: Davis County (Utah</a:t>
            </a:r>
            <a:r>
              <a:rPr lang="en-US" sz="1800" dirty="0" smtClean="0"/>
              <a:t>)</a:t>
            </a:r>
          </a:p>
          <a:p>
            <a:pPr lvl="3" indent="-342900"/>
            <a:r>
              <a:rPr lang="en-US" sz="1800" dirty="0"/>
              <a:t>Moscow (Russia) </a:t>
            </a:r>
          </a:p>
          <a:p>
            <a:pPr marL="1714500" lvl="4" indent="0">
              <a:buNone/>
            </a:pPr>
            <a:r>
              <a:rPr lang="en-US" sz="1800" dirty="0"/>
              <a:t>established form of larger place: Russia (Federation)</a:t>
            </a:r>
          </a:p>
          <a:p>
            <a:pPr lvl="3" indent="-342900"/>
            <a:r>
              <a:rPr lang="en-US" sz="1800" dirty="0" smtClean="0"/>
              <a:t>North-West Quadrant </a:t>
            </a:r>
            <a:r>
              <a:rPr lang="en-US" sz="1800" dirty="0"/>
              <a:t>(</a:t>
            </a:r>
            <a:r>
              <a:rPr lang="en-US" sz="1800" dirty="0" smtClean="0"/>
              <a:t>Liberty, Butler </a:t>
            </a:r>
            <a:r>
              <a:rPr lang="en-US" sz="1800" dirty="0"/>
              <a:t>County, </a:t>
            </a:r>
            <a:r>
              <a:rPr lang="en-US" sz="1800" dirty="0" smtClean="0"/>
              <a:t>Ohio)</a:t>
            </a:r>
          </a:p>
          <a:p>
            <a:pPr marL="1714500" lvl="4" indent="0">
              <a:buNone/>
            </a:pPr>
            <a:r>
              <a:rPr lang="en-US" sz="1800" dirty="0"/>
              <a:t>Established form of larger place: Liberty (Butler County, Ohio : Township)</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25</a:t>
            </a:fld>
            <a:endParaRPr lang="en-US"/>
          </a:p>
        </p:txBody>
      </p:sp>
    </p:spTree>
    <p:extLst>
      <p:ext uri="{BB962C8B-B14F-4D97-AF65-F5344CB8AC3E}">
        <p14:creationId xmlns:p14="http://schemas.microsoft.com/office/powerpoint/2010/main" val="3613430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b. Add, in parentheses, the name of the larger place in which it is located.</a:t>
            </a:r>
          </a:p>
          <a:p>
            <a:pPr lvl="2" indent="-342900"/>
            <a:r>
              <a:rPr lang="en-US" smtClean="0"/>
              <a:t>Use the established form of the country’s name. However, abbreviate if the country appears in Appendix B.2 (16.2.2.11)</a:t>
            </a:r>
          </a:p>
          <a:p>
            <a:pPr lvl="3" indent="-342900"/>
            <a:r>
              <a:rPr lang="en-US" smtClean="0"/>
              <a:t>Berlin </a:t>
            </a:r>
            <a:r>
              <a:rPr lang="en-US"/>
              <a:t>(Germany)</a:t>
            </a:r>
          </a:p>
          <a:p>
            <a:pPr lvl="3" indent="-342900"/>
            <a:r>
              <a:rPr lang="en-US"/>
              <a:t>Christchurch (N.Z.)</a:t>
            </a:r>
          </a:p>
          <a:p>
            <a:pPr lvl="3" indent="-342900"/>
            <a:r>
              <a:rPr lang="en-US"/>
              <a:t>Tombouctou (Mali)</a:t>
            </a:r>
          </a:p>
          <a:p>
            <a:pPr lvl="3" indent="-342900"/>
            <a:r>
              <a:rPr lang="it-IT"/>
              <a:t>Ho Chi Minh City (Vietnam)</a:t>
            </a:r>
            <a:endParaRPr lang="en-US"/>
          </a:p>
          <a:p>
            <a:pPr lvl="2" indent="-342900"/>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26</a:t>
            </a:fld>
            <a:endParaRPr lang="en-US"/>
          </a:p>
        </p:txBody>
      </p:sp>
    </p:spTree>
    <p:extLst>
      <p:ext uri="{BB962C8B-B14F-4D97-AF65-F5344CB8AC3E}">
        <p14:creationId xmlns:p14="http://schemas.microsoft.com/office/powerpoint/2010/main" val="4847512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b. Add, in parentheses, the name of the larger place in which it is located.</a:t>
            </a:r>
          </a:p>
          <a:p>
            <a:pPr lvl="2" indent="-342900"/>
            <a:r>
              <a:rPr lang="en-US" smtClean="0"/>
              <a:t>For places in Australia, Canada, United States, the former U.S.S.R., or the former Yugoslavia, add the state, province, etc. instead of the name of the country. Use the established form of the larger place, but abbreviate if the larger place appears in Appendix B.2 (16.2.2.9.2)</a:t>
            </a:r>
          </a:p>
          <a:p>
            <a:pPr lvl="3" indent="-342900"/>
            <a:r>
              <a:rPr lang="en-US"/>
              <a:t>Sydney (N.S.W</a:t>
            </a:r>
            <a:r>
              <a:rPr lang="en-US" smtClean="0"/>
              <a:t>.)</a:t>
            </a:r>
          </a:p>
          <a:p>
            <a:pPr lvl="3" indent="-342900"/>
            <a:r>
              <a:rPr lang="en-US"/>
              <a:t>Saint Petersburg (Pa</a:t>
            </a:r>
            <a:r>
              <a:rPr lang="en-US" smtClean="0"/>
              <a:t>.)</a:t>
            </a:r>
          </a:p>
          <a:p>
            <a:pPr lvl="3" indent="-342900"/>
            <a:r>
              <a:rPr lang="en-US"/>
              <a:t>Toronto (Ont.)</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27</a:t>
            </a:fld>
            <a:endParaRPr lang="en-US"/>
          </a:p>
        </p:txBody>
      </p:sp>
    </p:spTree>
    <p:extLst>
      <p:ext uri="{BB962C8B-B14F-4D97-AF65-F5344CB8AC3E}">
        <p14:creationId xmlns:p14="http://schemas.microsoft.com/office/powerpoint/2010/main" val="3938260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b. Add, in parentheses, the name of the larger place in which it is located.</a:t>
            </a:r>
          </a:p>
          <a:p>
            <a:pPr lvl="2" indent="-342900"/>
            <a:r>
              <a:rPr lang="en-US"/>
              <a:t>For places in the </a:t>
            </a:r>
            <a:r>
              <a:rPr lang="en-US" smtClean="0"/>
              <a:t>England, Northern </a:t>
            </a:r>
            <a:r>
              <a:rPr lang="en-US"/>
              <a:t>Ireland, Scotland, </a:t>
            </a:r>
            <a:r>
              <a:rPr lang="en-US" smtClean="0"/>
              <a:t>and Wales, add the country as appropriate (i.e., not “United Kingdom” or “Great Britain”) (16.2.2.10.1)</a:t>
            </a:r>
          </a:p>
          <a:p>
            <a:pPr lvl="3" indent="-342900"/>
            <a:r>
              <a:rPr lang="en-US"/>
              <a:t>York (England</a:t>
            </a:r>
            <a:r>
              <a:rPr lang="en-US" smtClean="0"/>
              <a:t>)</a:t>
            </a:r>
          </a:p>
          <a:p>
            <a:pPr lvl="3" indent="-342900"/>
            <a:r>
              <a:rPr lang="en-US" smtClean="0"/>
              <a:t>Kildonan </a:t>
            </a:r>
            <a:r>
              <a:rPr lang="en-US"/>
              <a:t>(Scotland</a:t>
            </a:r>
            <a:r>
              <a:rPr lang="en-US" smtClean="0"/>
              <a:t>)</a:t>
            </a:r>
          </a:p>
          <a:p>
            <a:pPr lvl="3" indent="-342900"/>
            <a:r>
              <a:rPr lang="en-US"/>
              <a:t>Llanfair Pwllgwyngyll (Wales</a:t>
            </a:r>
            <a:r>
              <a:rPr lang="en-US" smtClean="0"/>
              <a:t>)</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28</a:t>
            </a:fld>
            <a:endParaRPr lang="en-US"/>
          </a:p>
        </p:txBody>
      </p:sp>
    </p:spTree>
    <p:extLst>
      <p:ext uri="{BB962C8B-B14F-4D97-AF65-F5344CB8AC3E}">
        <p14:creationId xmlns:p14="http://schemas.microsoft.com/office/powerpoint/2010/main" val="17874415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b. Add, in parentheses, the name of the larger place in which it is located.</a:t>
            </a:r>
          </a:p>
          <a:p>
            <a:pPr lvl="2" indent="-342900"/>
            <a:r>
              <a:rPr lang="en-US" smtClean="0"/>
              <a:t>For places with the same name, either use an expanded form of the name or record a smaller place (than that normally used) as the qualifier (16.2.2.12)</a:t>
            </a:r>
          </a:p>
          <a:p>
            <a:pPr lvl="3" indent="-342900"/>
            <a:r>
              <a:rPr lang="en-US"/>
              <a:t>Ashton under Hill (England</a:t>
            </a:r>
            <a:r>
              <a:rPr lang="en-US" smtClean="0"/>
              <a:t>)</a:t>
            </a:r>
          </a:p>
          <a:p>
            <a:pPr lvl="3" indent="-342900"/>
            <a:r>
              <a:rPr lang="en-US"/>
              <a:t>Ashton-under-Lyne (England</a:t>
            </a:r>
            <a:r>
              <a:rPr lang="en-US" smtClean="0"/>
              <a:t>)</a:t>
            </a:r>
          </a:p>
          <a:p>
            <a:pPr lvl="3" indent="-342900"/>
            <a:r>
              <a:rPr lang="en-US" smtClean="0"/>
              <a:t>Pleasant View (Davis County, Utah)</a:t>
            </a:r>
          </a:p>
          <a:p>
            <a:pPr lvl="3" indent="-342900"/>
            <a:r>
              <a:rPr lang="en-US" smtClean="0"/>
              <a:t>Pleasant View (Utah County, Utah)</a:t>
            </a:r>
          </a:p>
          <a:p>
            <a:pPr lvl="3" indent="-342900"/>
            <a:r>
              <a:rPr lang="en-US" smtClean="0"/>
              <a:t>Pleasant View (Weber County, Utah)</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29</a:t>
            </a:fld>
            <a:endParaRPr lang="en-US"/>
          </a:p>
        </p:txBody>
      </p:sp>
    </p:spTree>
    <p:extLst>
      <p:ext uri="{BB962C8B-B14F-4D97-AF65-F5344CB8AC3E}">
        <p14:creationId xmlns:p14="http://schemas.microsoft.com/office/powerpoint/2010/main" val="429516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Places: MARC Coding</a:t>
            </a:r>
            <a:endParaRPr lang="en-US"/>
          </a:p>
        </p:txBody>
      </p:sp>
      <p:sp>
        <p:nvSpPr>
          <p:cNvPr id="3" name="Content Placeholder 2"/>
          <p:cNvSpPr>
            <a:spLocks noGrp="1"/>
          </p:cNvSpPr>
          <p:nvPr>
            <p:ph idx="1"/>
          </p:nvPr>
        </p:nvSpPr>
        <p:spPr/>
        <p:txBody>
          <a:bodyPr/>
          <a:lstStyle/>
          <a:p>
            <a:r>
              <a:rPr lang="en-US" smtClean="0"/>
              <a:t>Places are currently described in the MARC authority format.</a:t>
            </a:r>
          </a:p>
          <a:p>
            <a:r>
              <a:rPr lang="en-US" smtClean="0"/>
              <a:t>RDA records identified by “z” in 008/10 (“Rules”) and $e rda in 040</a:t>
            </a:r>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a:t>
            </a:fld>
            <a:endParaRPr lang="en-US"/>
          </a:p>
        </p:txBody>
      </p:sp>
    </p:spTree>
    <p:extLst>
      <p:ext uri="{BB962C8B-B14F-4D97-AF65-F5344CB8AC3E}">
        <p14:creationId xmlns:p14="http://schemas.microsoft.com/office/powerpoint/2010/main" val="31321093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b. Add, in parentheses, the name of the larger place in which it is located.</a:t>
            </a:r>
          </a:p>
          <a:p>
            <a:pPr lvl="2" indent="-342900"/>
            <a:r>
              <a:rPr lang="en-US" smtClean="0"/>
              <a:t>For places within cities, add the name of the city (16.2.2.13)</a:t>
            </a:r>
          </a:p>
          <a:p>
            <a:pPr lvl="3" indent="-342900"/>
            <a:r>
              <a:rPr lang="en-US"/>
              <a:t>Soho (London, England</a:t>
            </a:r>
            <a:r>
              <a:rPr lang="en-US" smtClean="0"/>
              <a:t>)</a:t>
            </a:r>
          </a:p>
          <a:p>
            <a:pPr lvl="3" indent="-342900"/>
            <a:r>
              <a:rPr lang="en-US"/>
              <a:t>Hollywood (Los Angeles, Calif</a:t>
            </a:r>
            <a:r>
              <a:rPr lang="en-US" smtClean="0"/>
              <a:t>.)</a:t>
            </a:r>
          </a:p>
          <a:p>
            <a:pPr lvl="3" indent="-342900"/>
            <a:r>
              <a:rPr lang="en-US"/>
              <a:t>Georgetown (Washington, D.C.)</a:t>
            </a:r>
          </a:p>
          <a:p>
            <a:pPr lvl="3" indent="-342900"/>
            <a:r>
              <a:rPr lang="en-US"/>
              <a:t>Rive gauche (Paris, France)</a:t>
            </a:r>
          </a:p>
          <a:p>
            <a:pPr lvl="3" indent="-342900"/>
            <a:r>
              <a:rPr lang="en-US" smtClean="0"/>
              <a:t>Cabbagetown </a:t>
            </a:r>
            <a:r>
              <a:rPr lang="en-US"/>
              <a:t>(Toronto, Ont.)</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30</a:t>
            </a:fld>
            <a:endParaRPr lang="en-US"/>
          </a:p>
        </p:txBody>
      </p:sp>
    </p:spTree>
    <p:extLst>
      <p:ext uri="{BB962C8B-B14F-4D97-AF65-F5344CB8AC3E}">
        <p14:creationId xmlns:p14="http://schemas.microsoft.com/office/powerpoint/2010/main" val="32311062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 (Turin)</a:t>
            </a:r>
            <a:endParaRPr lang="en-US"/>
          </a:p>
        </p:txBody>
      </p:sp>
      <p:sp>
        <p:nvSpPr>
          <p:cNvPr id="3" name="Content Placeholder 2"/>
          <p:cNvSpPr>
            <a:spLocks noGrp="1"/>
          </p:cNvSpPr>
          <p:nvPr>
            <p:ph idx="1"/>
          </p:nvPr>
        </p:nvSpPr>
        <p:spPr/>
        <p:txBody>
          <a:bodyPr/>
          <a:lstStyle/>
          <a:p>
            <a:pPr marL="0" indent="0">
              <a:buNone/>
            </a:pPr>
            <a:r>
              <a:rPr lang="en-US" sz="2400" smtClean="0"/>
              <a:t>151	$a Turin</a:t>
            </a:r>
            <a:r>
              <a:rPr lang="en-US" sz="2400" b="1" smtClean="0"/>
              <a:t> (Italy)</a:t>
            </a:r>
          </a:p>
          <a:p>
            <a:pPr marL="914400" indent="-914400">
              <a:buNone/>
            </a:pPr>
            <a:r>
              <a:rPr lang="en-US" sz="2400"/>
              <a:t>670	$a GeoNames, 20 October 2012 $b (Conventional name: Turin; in Piemonte, Italy; approved name: Torino; variant names: Augusta Taurinorum, Julia Augusta Taurinorum, Taurasia, 45°03’00”N, 007°40’00" E)</a:t>
            </a:r>
          </a:p>
          <a:p>
            <a:pPr marL="914400" indent="-914400">
              <a:buNone/>
            </a:pPr>
            <a:r>
              <a:rPr lang="en-US" sz="2400"/>
              <a:t>670	$a Wikipedia, 20 October 2012 $b (Turin; Torino; Città di Torino; Augusta Taurinorum; comune, city in Piedmont, Italy; 45° 03' N, 07° 42' E; home of the Shroud of Turin; first settlement a Roman military camp Castra Taurinorum, probably 28 BC)</a:t>
            </a:r>
          </a:p>
          <a:p>
            <a:pPr marL="914400" indent="-914400">
              <a:buNone/>
            </a:pPr>
            <a:r>
              <a:rPr lang="en-US" sz="2400"/>
              <a:t>670	$a Città di Torino English language edition, via WWW 20 October 2012 $b (Turin)</a:t>
            </a:r>
          </a:p>
          <a:p>
            <a:pPr marL="0" indent="0">
              <a:buNone/>
            </a:pPr>
            <a:endParaRPr lang="en-US" smtClean="0"/>
          </a:p>
          <a:p>
            <a:pPr marL="1146175" indent="-1146175">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31</a:t>
            </a:fld>
            <a:endParaRPr lang="en-US"/>
          </a:p>
        </p:txBody>
      </p:sp>
    </p:spTree>
    <p:extLst>
      <p:ext uri="{BB962C8B-B14F-4D97-AF65-F5344CB8AC3E}">
        <p14:creationId xmlns:p14="http://schemas.microsoft.com/office/powerpoint/2010/main" val="1131191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Full Preferred Name (Orem)</a:t>
            </a:r>
            <a:endParaRPr lang="en-US"/>
          </a:p>
        </p:txBody>
      </p:sp>
      <p:sp>
        <p:nvSpPr>
          <p:cNvPr id="3" name="Content Placeholder 2"/>
          <p:cNvSpPr>
            <a:spLocks noGrp="1"/>
          </p:cNvSpPr>
          <p:nvPr>
            <p:ph idx="1"/>
          </p:nvPr>
        </p:nvSpPr>
        <p:spPr/>
        <p:txBody>
          <a:bodyPr/>
          <a:lstStyle/>
          <a:p>
            <a:pPr marL="1146175" indent="-1146175">
              <a:buNone/>
            </a:pPr>
            <a:r>
              <a:rPr lang="en-US" sz="2800" smtClean="0"/>
              <a:t>151	$</a:t>
            </a:r>
            <a:r>
              <a:rPr lang="en-US" sz="2800"/>
              <a:t>a Orem</a:t>
            </a:r>
            <a:r>
              <a:rPr lang="en-US" sz="2800" b="1"/>
              <a:t> </a:t>
            </a:r>
            <a:r>
              <a:rPr lang="en-US" sz="2800" b="1" smtClean="0"/>
              <a:t>(Utah)</a:t>
            </a:r>
          </a:p>
          <a:p>
            <a:pPr marL="1146175" indent="-1146175">
              <a:buNone/>
            </a:pPr>
            <a:r>
              <a:rPr lang="en-US" sz="2800" smtClean="0"/>
              <a:t>670</a:t>
            </a:r>
            <a:r>
              <a:rPr lang="en-US" sz="2800"/>
              <a:t>	</a:t>
            </a:r>
            <a:r>
              <a:rPr lang="en-US" sz="2800" smtClean="0"/>
              <a:t>$</a:t>
            </a:r>
            <a:r>
              <a:rPr lang="en-US" sz="2800"/>
              <a:t>a GNIS, 20 October 2012 $b (Orem, populated place, Utah County, Utah, U.S., 40°17’49”N, 111°41’41”W)</a:t>
            </a:r>
          </a:p>
          <a:p>
            <a:pPr marL="1146175" indent="-1146175">
              <a:buNone/>
            </a:pPr>
            <a:r>
              <a:rPr lang="en-US" sz="2800"/>
              <a:t>670	</a:t>
            </a:r>
            <a:r>
              <a:rPr lang="en-US" sz="2800" smtClean="0"/>
              <a:t>$</a:t>
            </a:r>
            <a:r>
              <a:rPr lang="en-US" sz="2800"/>
              <a:t>a Wikipedia, 20 October 2012 $b (Orem, Utah; City of Orem; in Utah County, Utah, United States; area settled in 1877 but named Orem in 1914; also known as Provo Bench, Sharon)</a:t>
            </a:r>
          </a:p>
          <a:p>
            <a:pPr marL="1146175" indent="-1146175">
              <a:buNone/>
            </a:pPr>
            <a:r>
              <a:rPr lang="en-US" sz="2800"/>
              <a:t>670	</a:t>
            </a:r>
            <a:r>
              <a:rPr lang="en-US" sz="2800" smtClean="0"/>
              <a:t>$</a:t>
            </a:r>
            <a:r>
              <a:rPr lang="en-US" sz="2800"/>
              <a:t>a City of Orem, via WWW, 20 October 2012 $b (Orem, City of Orem, Orem City)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32</a:t>
            </a:fld>
            <a:endParaRPr lang="en-US"/>
          </a:p>
        </p:txBody>
      </p:sp>
    </p:spTree>
    <p:extLst>
      <p:ext uri="{BB962C8B-B14F-4D97-AF65-F5344CB8AC3E}">
        <p14:creationId xmlns:p14="http://schemas.microsoft.com/office/powerpoint/2010/main" val="3631795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Places: Variant Name (MARC)</a:t>
            </a:r>
          </a:p>
        </p:txBody>
      </p:sp>
      <p:sp>
        <p:nvSpPr>
          <p:cNvPr id="20483" name="Content Placeholder 2"/>
          <p:cNvSpPr>
            <a:spLocks noGrp="1"/>
          </p:cNvSpPr>
          <p:nvPr>
            <p:ph idx="1"/>
          </p:nvPr>
        </p:nvSpPr>
        <p:spPr/>
        <p:txBody>
          <a:bodyPr/>
          <a:lstStyle/>
          <a:p>
            <a:r>
              <a:rPr lang="en-US" sz="2800" smtClean="0"/>
              <a:t>Like the Preferred Name element, the Variant Name element (RDA 9.2.3) does not have a discrete place in MARC. It can only be recorded as part of the variant access point for the place.</a:t>
            </a:r>
          </a:p>
          <a:p>
            <a:r>
              <a:rPr lang="en-US" sz="2800" smtClean="0"/>
              <a:t>Record in the MARC authorities format 451 field, no indicators; or other MARC field as appropriate.</a:t>
            </a:r>
          </a:p>
          <a:p>
            <a:r>
              <a:rPr lang="en-US" sz="2800" smtClean="0"/>
              <a:t>Record the variant name in subfield $a.</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33</a:t>
            </a:fld>
            <a:endParaRPr lang="en-US"/>
          </a:p>
        </p:txBody>
      </p:sp>
    </p:spTree>
    <p:extLst>
      <p:ext uri="{BB962C8B-B14F-4D97-AF65-F5344CB8AC3E}">
        <p14:creationId xmlns:p14="http://schemas.microsoft.com/office/powerpoint/2010/main" val="2905614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Variant of Llanfair Pwllgwyngyll (Wales</a:t>
            </a:r>
            <a:r>
              <a:rPr lang="en-US" smtClean="0"/>
              <a:t>)</a:t>
            </a:r>
            <a:endParaRPr lang="en-US"/>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73" t="34760" r="25816" b="30332"/>
          <a:stretch/>
        </p:blipFill>
        <p:spPr bwMode="auto">
          <a:xfrm>
            <a:off x="1295400" y="1600200"/>
            <a:ext cx="6733413"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34</a:t>
            </a:fld>
            <a:endParaRPr lang="en-US"/>
          </a:p>
        </p:txBody>
      </p:sp>
    </p:spTree>
    <p:extLst>
      <p:ext uri="{BB962C8B-B14F-4D97-AF65-F5344CB8AC3E}">
        <p14:creationId xmlns:p14="http://schemas.microsoft.com/office/powerpoint/2010/main" val="20402618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Place: Variant Name (MARC examples)</a:t>
            </a:r>
          </a:p>
        </p:txBody>
      </p:sp>
      <p:sp>
        <p:nvSpPr>
          <p:cNvPr id="20483" name="Content Placeholder 2"/>
          <p:cNvSpPr>
            <a:spLocks noGrp="1"/>
          </p:cNvSpPr>
          <p:nvPr>
            <p:ph idx="1"/>
          </p:nvPr>
        </p:nvSpPr>
        <p:spPr/>
        <p:txBody>
          <a:bodyPr/>
          <a:lstStyle/>
          <a:p>
            <a:pPr marL="0" lvl="3" indent="0">
              <a:buNone/>
            </a:pPr>
            <a:endParaRPr lang="en-US" smtClean="0"/>
          </a:p>
          <a:p>
            <a:pPr marL="0" lvl="3" indent="0">
              <a:buNone/>
            </a:pPr>
            <a:r>
              <a:rPr lang="en-US"/>
              <a:t>151	$a Llanfair Pwllgwyngyll (Wales)</a:t>
            </a:r>
          </a:p>
          <a:p>
            <a:pPr marL="0" lvl="3" indent="0">
              <a:buNone/>
            </a:pPr>
            <a:r>
              <a:rPr lang="en-US" smtClean="0"/>
              <a:t>451	$a Llanfairpwllgwyngyllgogerychwyrndrobwllllantysiliogogogoch 	(</a:t>
            </a:r>
            <a:r>
              <a:rPr lang="en-US"/>
              <a:t>Wales</a:t>
            </a:r>
            <a:r>
              <a:rPr lang="en-US" smtClean="0"/>
              <a:t>)</a:t>
            </a:r>
          </a:p>
          <a:p>
            <a:pPr marL="0" lvl="3" indent="0">
              <a:buNone/>
            </a:pPr>
            <a:endParaRPr lang="en-US" smtClean="0"/>
          </a:p>
          <a:p>
            <a:pPr marL="0" lvl="3" indent="0">
              <a:buNone/>
            </a:pPr>
            <a:r>
              <a:rPr lang="en-US"/>
              <a:t>151	$a Cabbagetown (Toronto, Ont.) </a:t>
            </a:r>
          </a:p>
          <a:p>
            <a:pPr marL="0" lvl="3" indent="0">
              <a:buNone/>
            </a:pPr>
            <a:r>
              <a:rPr lang="en-US" smtClean="0"/>
              <a:t>410 </a:t>
            </a:r>
            <a:r>
              <a:rPr lang="en-US"/>
              <a:t>2	$a </a:t>
            </a:r>
            <a:r>
              <a:rPr lang="es-ES"/>
              <a:t>Toronto (Ont.). </a:t>
            </a:r>
            <a:r>
              <a:rPr lang="es-ES" smtClean="0"/>
              <a:t>$b Cabbagetown</a:t>
            </a:r>
          </a:p>
          <a:p>
            <a:pPr marL="0" lvl="3" indent="0">
              <a:buNone/>
            </a:pPr>
            <a:endParaRPr lang="es-ES">
              <a:latin typeface="Calibri" pitchFamily="34" charset="0"/>
              <a:cs typeface="Calibri" pitchFamily="34" charset="0"/>
            </a:endParaRPr>
          </a:p>
          <a:p>
            <a:pPr marL="0" lvl="3" indent="0">
              <a:buNone/>
            </a:pPr>
            <a:r>
              <a:rPr lang="vi-VN" smtClean="0">
                <a:latin typeface="Calibri" pitchFamily="34" charset="0"/>
                <a:cs typeface="Calibri" pitchFamily="34" charset="0"/>
              </a:rPr>
              <a:t>151  </a:t>
            </a:r>
            <a:r>
              <a:rPr lang="en-US" smtClean="0">
                <a:latin typeface="Calibri" pitchFamily="34" charset="0"/>
                <a:cs typeface="Calibri" pitchFamily="34" charset="0"/>
              </a:rPr>
              <a:t>	$a </a:t>
            </a:r>
            <a:r>
              <a:rPr lang="vi-VN" smtClean="0">
                <a:latin typeface="Calibri" pitchFamily="34" charset="0"/>
                <a:cs typeface="Calibri" pitchFamily="34" charset="0"/>
              </a:rPr>
              <a:t>Tombouctou </a:t>
            </a:r>
            <a:r>
              <a:rPr lang="vi-VN">
                <a:latin typeface="Calibri" pitchFamily="34" charset="0"/>
                <a:cs typeface="Calibri" pitchFamily="34" charset="0"/>
              </a:rPr>
              <a:t>(Mali)</a:t>
            </a:r>
          </a:p>
          <a:p>
            <a:pPr marL="0" lvl="3" indent="0">
              <a:buNone/>
            </a:pPr>
            <a:r>
              <a:rPr lang="vi-VN" smtClean="0">
                <a:latin typeface="Calibri" pitchFamily="34" charset="0"/>
                <a:cs typeface="Calibri" pitchFamily="34" charset="0"/>
              </a:rPr>
              <a:t>451  </a:t>
            </a:r>
            <a:r>
              <a:rPr lang="en-US" smtClean="0">
                <a:latin typeface="Calibri" pitchFamily="34" charset="0"/>
                <a:cs typeface="Calibri" pitchFamily="34" charset="0"/>
              </a:rPr>
              <a:t>	$a </a:t>
            </a:r>
            <a:r>
              <a:rPr lang="vi-VN" smtClean="0">
                <a:latin typeface="Calibri" pitchFamily="34" charset="0"/>
                <a:cs typeface="Calibri" pitchFamily="34" charset="0"/>
              </a:rPr>
              <a:t>Timbuktu </a:t>
            </a:r>
            <a:r>
              <a:rPr lang="en-US" smtClean="0">
                <a:latin typeface="Calibri" pitchFamily="34" charset="0"/>
                <a:cs typeface="Calibri" pitchFamily="34" charset="0"/>
              </a:rPr>
              <a:t>(Mali)</a:t>
            </a:r>
            <a:endParaRPr lang="vi-VN">
              <a:latin typeface="Calibri" pitchFamily="34" charset="0"/>
              <a:cs typeface="Calibri" pitchFamily="34" charset="0"/>
            </a:endParaRPr>
          </a:p>
          <a:p>
            <a:pPr marL="0" lvl="3" indent="0">
              <a:buNone/>
            </a:pPr>
            <a:r>
              <a:rPr lang="vi-VN">
                <a:latin typeface="Calibri" pitchFamily="34" charset="0"/>
                <a:cs typeface="Calibri" pitchFamily="34" charset="0"/>
              </a:rPr>
              <a:t>451 </a:t>
            </a:r>
            <a:r>
              <a:rPr lang="en-US" smtClean="0">
                <a:latin typeface="Calibri" pitchFamily="34" charset="0"/>
                <a:cs typeface="Calibri" pitchFamily="34" charset="0"/>
              </a:rPr>
              <a:t>	$a</a:t>
            </a:r>
            <a:r>
              <a:rPr lang="vi-VN" smtClean="0">
                <a:latin typeface="Calibri" pitchFamily="34" charset="0"/>
                <a:cs typeface="Calibri" pitchFamily="34" charset="0"/>
              </a:rPr>
              <a:t> </a:t>
            </a:r>
            <a:r>
              <a:rPr lang="vi-VN">
                <a:latin typeface="Calibri" pitchFamily="34" charset="0"/>
                <a:cs typeface="Calibri" pitchFamily="34" charset="0"/>
              </a:rPr>
              <a:t>Tumbuktū (Mali)</a:t>
            </a:r>
          </a:p>
          <a:p>
            <a:pPr marL="0" lvl="3" indent="0">
              <a:buNone/>
            </a:pPr>
            <a:endParaRPr lang="en-US" sz="2800" smtClean="0">
              <a:latin typeface="Calibri" pitchFamily="34" charset="0"/>
              <a:cs typeface="Calibri" pitchFamily="34" charset="0"/>
            </a:endParaRP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35</a:t>
            </a:fld>
            <a:endParaRPr lang="en-US"/>
          </a:p>
        </p:txBody>
      </p:sp>
    </p:spTree>
    <p:extLst>
      <p:ext uri="{BB962C8B-B14F-4D97-AF65-F5344CB8AC3E}">
        <p14:creationId xmlns:p14="http://schemas.microsoft.com/office/powerpoint/2010/main" val="4786994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Names (Turin)</a:t>
            </a:r>
            <a:endParaRPr lang="en-US"/>
          </a:p>
        </p:txBody>
      </p:sp>
      <p:sp>
        <p:nvSpPr>
          <p:cNvPr id="3" name="Content Placeholder 2"/>
          <p:cNvSpPr>
            <a:spLocks noGrp="1"/>
          </p:cNvSpPr>
          <p:nvPr>
            <p:ph idx="1"/>
          </p:nvPr>
        </p:nvSpPr>
        <p:spPr/>
        <p:txBody>
          <a:bodyPr/>
          <a:lstStyle/>
          <a:p>
            <a:pPr marL="0" indent="0">
              <a:buNone/>
            </a:pPr>
            <a:r>
              <a:rPr lang="en-US" sz="1600" smtClean="0"/>
              <a:t>151	$a Turin (Italy)</a:t>
            </a:r>
          </a:p>
          <a:p>
            <a:pPr marL="914400" indent="-914400">
              <a:buNone/>
            </a:pPr>
            <a:r>
              <a:rPr lang="en-US" sz="1600"/>
              <a:t>451	$a </a:t>
            </a:r>
            <a:r>
              <a:rPr lang="en-US" sz="1600" b="1" smtClean="0"/>
              <a:t>Torino</a:t>
            </a:r>
            <a:r>
              <a:rPr lang="en-US" sz="1600" b="1"/>
              <a:t> (Italy)</a:t>
            </a:r>
            <a:endParaRPr lang="en-US" sz="1600" b="1" smtClean="0"/>
          </a:p>
          <a:p>
            <a:pPr marL="914400" indent="-914400">
              <a:buNone/>
            </a:pPr>
            <a:r>
              <a:rPr lang="en-US" sz="1600" smtClean="0"/>
              <a:t>451	$a </a:t>
            </a:r>
            <a:r>
              <a:rPr lang="en-US" sz="1600" b="1" smtClean="0"/>
              <a:t>Città di Torino </a:t>
            </a:r>
            <a:r>
              <a:rPr lang="en-US" sz="1600" b="1"/>
              <a:t> (Italy)</a:t>
            </a:r>
            <a:endParaRPr lang="en-US" sz="1600" b="1" smtClean="0"/>
          </a:p>
          <a:p>
            <a:pPr marL="914400" indent="-914400">
              <a:buNone/>
            </a:pPr>
            <a:r>
              <a:rPr lang="en-US" sz="1600" smtClean="0"/>
              <a:t>451</a:t>
            </a:r>
            <a:r>
              <a:rPr lang="en-US" sz="1600"/>
              <a:t>	$a </a:t>
            </a:r>
            <a:r>
              <a:rPr lang="en-US" sz="1600" b="1"/>
              <a:t>Augusta </a:t>
            </a:r>
            <a:r>
              <a:rPr lang="en-US" sz="1600" b="1" smtClean="0"/>
              <a:t>Taurinorum </a:t>
            </a:r>
            <a:r>
              <a:rPr lang="en-US" sz="1600" b="1"/>
              <a:t>(Italy)</a:t>
            </a:r>
          </a:p>
          <a:p>
            <a:pPr marL="914400" indent="-914400">
              <a:buNone/>
            </a:pPr>
            <a:r>
              <a:rPr lang="en-US" sz="1600"/>
              <a:t>451	$a </a:t>
            </a:r>
            <a:r>
              <a:rPr lang="en-US" sz="1600" b="1"/>
              <a:t>Julia Augusta </a:t>
            </a:r>
            <a:r>
              <a:rPr lang="en-US" sz="1600" b="1" smtClean="0"/>
              <a:t>Taurinorum (</a:t>
            </a:r>
            <a:r>
              <a:rPr lang="en-US" sz="1600" b="1"/>
              <a:t>Italy)</a:t>
            </a:r>
          </a:p>
          <a:p>
            <a:pPr marL="914400" indent="-914400">
              <a:buNone/>
            </a:pPr>
            <a:r>
              <a:rPr lang="en-US" sz="1600"/>
              <a:t>451	$a </a:t>
            </a:r>
            <a:r>
              <a:rPr lang="en-US" sz="1600" b="1"/>
              <a:t>Taurasia </a:t>
            </a:r>
            <a:r>
              <a:rPr lang="en-US" sz="1600" b="1" smtClean="0"/>
              <a:t>(</a:t>
            </a:r>
            <a:r>
              <a:rPr lang="en-US" sz="1600" b="1"/>
              <a:t>Italy)</a:t>
            </a:r>
          </a:p>
          <a:p>
            <a:pPr marL="914400" indent="-914400">
              <a:buNone/>
            </a:pPr>
            <a:r>
              <a:rPr lang="en-US" sz="1600"/>
              <a:t>451	$a </a:t>
            </a:r>
            <a:r>
              <a:rPr lang="en-US" sz="1600" b="1"/>
              <a:t>Castra </a:t>
            </a:r>
            <a:r>
              <a:rPr lang="en-US" sz="1600" b="1" smtClean="0"/>
              <a:t>Taurinorum</a:t>
            </a:r>
            <a:r>
              <a:rPr lang="en-US" sz="1600" b="1"/>
              <a:t> (Italy)</a:t>
            </a:r>
          </a:p>
          <a:p>
            <a:pPr marL="914400" indent="-914400">
              <a:buNone/>
            </a:pPr>
            <a:r>
              <a:rPr lang="en-US" sz="1600" smtClean="0"/>
              <a:t>670</a:t>
            </a:r>
            <a:r>
              <a:rPr lang="en-US" sz="1600"/>
              <a:t>	$a GeoNames, 20 October 2012 $b (Conventional name: Turin; in Piemonte, Italy; approved name: Torino; variant names: Augusta Taurinorum, Julia Augusta Taurinorum, Taurasia, 45°03’00”N, 007°40’00" E)</a:t>
            </a:r>
          </a:p>
          <a:p>
            <a:pPr marL="914400" indent="-914400">
              <a:buNone/>
            </a:pPr>
            <a:r>
              <a:rPr lang="en-US" sz="1600"/>
              <a:t>670	$a Wikipedia, 20 October 2012 $b (Turin; Torino; Città di Torino; Augusta Taurinorum; comune, city in Piedmont, Italy; 45° 03' N, 07° 42' E; home of the Shroud of Turin; first settlement a Roman military camp Castra Taurinorum, probably 28 BC)</a:t>
            </a:r>
          </a:p>
          <a:p>
            <a:pPr marL="914400" indent="-914400">
              <a:buNone/>
            </a:pPr>
            <a:r>
              <a:rPr lang="en-US" sz="1600"/>
              <a:t>670	$a Città di Torino English language edition, via WWW 20 October 2012 $b (Turin)</a:t>
            </a:r>
          </a:p>
          <a:p>
            <a:pPr marL="0" indent="0">
              <a:buNone/>
            </a:pPr>
            <a:endParaRPr lang="en-US" smtClean="0"/>
          </a:p>
          <a:p>
            <a:pPr marL="1146175" indent="-1146175">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36</a:t>
            </a:fld>
            <a:endParaRPr lang="en-US"/>
          </a:p>
        </p:txBody>
      </p:sp>
    </p:spTree>
    <p:extLst>
      <p:ext uri="{BB962C8B-B14F-4D97-AF65-F5344CB8AC3E}">
        <p14:creationId xmlns:p14="http://schemas.microsoft.com/office/powerpoint/2010/main" val="22809464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Names (Orem)</a:t>
            </a:r>
            <a:endParaRPr lang="en-US"/>
          </a:p>
        </p:txBody>
      </p:sp>
      <p:sp>
        <p:nvSpPr>
          <p:cNvPr id="3" name="Content Placeholder 2"/>
          <p:cNvSpPr>
            <a:spLocks noGrp="1"/>
          </p:cNvSpPr>
          <p:nvPr>
            <p:ph idx="1"/>
          </p:nvPr>
        </p:nvSpPr>
        <p:spPr/>
        <p:txBody>
          <a:bodyPr/>
          <a:lstStyle/>
          <a:p>
            <a:pPr marL="914400" indent="-914400">
              <a:buNone/>
            </a:pPr>
            <a:r>
              <a:rPr lang="en-US" sz="2000" smtClean="0"/>
              <a:t>151	$</a:t>
            </a:r>
            <a:r>
              <a:rPr lang="en-US" sz="2000"/>
              <a:t>a </a:t>
            </a:r>
            <a:r>
              <a:rPr lang="en-US" sz="2000" smtClean="0"/>
              <a:t>Orem (Utah)</a:t>
            </a:r>
          </a:p>
          <a:p>
            <a:pPr marL="914400" indent="-914400">
              <a:buNone/>
            </a:pPr>
            <a:r>
              <a:rPr lang="en-US" sz="2000"/>
              <a:t>451	$a </a:t>
            </a:r>
            <a:r>
              <a:rPr lang="en-US" sz="2000" b="1"/>
              <a:t>City of </a:t>
            </a:r>
            <a:r>
              <a:rPr lang="en-US" sz="2000" b="1" smtClean="0"/>
              <a:t>Orem (Utah)</a:t>
            </a:r>
            <a:endParaRPr lang="en-US" sz="2000" b="1"/>
          </a:p>
          <a:p>
            <a:pPr marL="914400" indent="-914400">
              <a:buNone/>
            </a:pPr>
            <a:r>
              <a:rPr lang="en-US" sz="2000"/>
              <a:t>451	$a </a:t>
            </a:r>
            <a:r>
              <a:rPr lang="en-US" sz="2000" b="1"/>
              <a:t>Orem </a:t>
            </a:r>
            <a:r>
              <a:rPr lang="en-US" sz="2000" b="1" smtClean="0"/>
              <a:t>City</a:t>
            </a:r>
            <a:r>
              <a:rPr lang="en-US" sz="2000" b="1"/>
              <a:t> (Utah)</a:t>
            </a:r>
            <a:r>
              <a:rPr lang="en-US" sz="2000" b="1" smtClean="0"/>
              <a:t> </a:t>
            </a:r>
            <a:endParaRPr lang="en-US" sz="2000" b="1"/>
          </a:p>
          <a:p>
            <a:pPr marL="914400" indent="-914400">
              <a:buNone/>
            </a:pPr>
            <a:r>
              <a:rPr lang="en-US" sz="2000"/>
              <a:t>451	$a </a:t>
            </a:r>
            <a:r>
              <a:rPr lang="en-US" sz="2000" b="1"/>
              <a:t>Sharon </a:t>
            </a:r>
            <a:r>
              <a:rPr lang="en-US" sz="2000" b="1" smtClean="0"/>
              <a:t>(</a:t>
            </a:r>
            <a:r>
              <a:rPr lang="en-US" sz="2000" b="1"/>
              <a:t>Utah)</a:t>
            </a:r>
          </a:p>
          <a:p>
            <a:pPr marL="914400" indent="-914400">
              <a:buNone/>
            </a:pPr>
            <a:r>
              <a:rPr lang="en-US" sz="2000"/>
              <a:t>451	$a </a:t>
            </a:r>
            <a:r>
              <a:rPr lang="en-US" sz="2000" b="1"/>
              <a:t>Provo </a:t>
            </a:r>
            <a:r>
              <a:rPr lang="en-US" sz="2000" b="1" smtClean="0"/>
              <a:t>Bench (Utah</a:t>
            </a:r>
            <a:r>
              <a:rPr lang="en-US" sz="2000" b="1"/>
              <a:t>)</a:t>
            </a:r>
          </a:p>
          <a:p>
            <a:pPr marL="914400" indent="-914400">
              <a:buNone/>
            </a:pPr>
            <a:r>
              <a:rPr lang="en-US" sz="2000" smtClean="0"/>
              <a:t>670</a:t>
            </a:r>
            <a:r>
              <a:rPr lang="en-US" sz="2000"/>
              <a:t>	</a:t>
            </a:r>
            <a:r>
              <a:rPr lang="en-US" sz="2000" smtClean="0"/>
              <a:t>$</a:t>
            </a:r>
            <a:r>
              <a:rPr lang="en-US" sz="2000"/>
              <a:t>a GNIS, 20 October 2012 $b (Orem, populated place, Utah County, Utah, U.S., 40°17’49”N, 111°41’41”W)</a:t>
            </a:r>
          </a:p>
          <a:p>
            <a:pPr marL="914400" indent="-914400">
              <a:buNone/>
            </a:pPr>
            <a:r>
              <a:rPr lang="en-US" sz="2000"/>
              <a:t>670	</a:t>
            </a:r>
            <a:r>
              <a:rPr lang="en-US" sz="2000" smtClean="0"/>
              <a:t>$</a:t>
            </a:r>
            <a:r>
              <a:rPr lang="en-US" sz="2000"/>
              <a:t>a Wikipedia, 20 October 2012 $b (Orem, Utah; City of Orem; in Utah County, Utah, United States; area settled in 1877 but named Orem in 1914; also known as Provo Bench, Sharon)</a:t>
            </a:r>
          </a:p>
          <a:p>
            <a:pPr marL="914400" indent="-914400">
              <a:buNone/>
            </a:pPr>
            <a:r>
              <a:rPr lang="en-US" sz="2000"/>
              <a:t>670	</a:t>
            </a:r>
            <a:r>
              <a:rPr lang="en-US" sz="2000" smtClean="0"/>
              <a:t>$</a:t>
            </a:r>
            <a:r>
              <a:rPr lang="en-US" sz="2000"/>
              <a:t>a City of Orem, via WWW, 20 October 2012 $b (Orem, City of Orem, Orem City)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37</a:t>
            </a:fld>
            <a:endParaRPr lang="en-US"/>
          </a:p>
        </p:txBody>
      </p:sp>
    </p:spTree>
    <p:extLst>
      <p:ext uri="{BB962C8B-B14F-4D97-AF65-F5344CB8AC3E}">
        <p14:creationId xmlns:p14="http://schemas.microsoft.com/office/powerpoint/2010/main" val="30352758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Places: Name</a:t>
            </a:r>
            <a:endParaRPr lang="en-US"/>
          </a:p>
        </p:txBody>
      </p:sp>
      <p:sp>
        <p:nvSpPr>
          <p:cNvPr id="3" name="Content Placeholder 2"/>
          <p:cNvSpPr>
            <a:spLocks noGrp="1"/>
          </p:cNvSpPr>
          <p:nvPr>
            <p:ph idx="1"/>
          </p:nvPr>
        </p:nvSpPr>
        <p:spPr>
          <a:xfrm>
            <a:off x="457200" y="1447800"/>
            <a:ext cx="8229600" cy="4525963"/>
          </a:xfrm>
        </p:spPr>
        <p:txBody>
          <a:bodyPr/>
          <a:lstStyle/>
          <a:p>
            <a:r>
              <a:rPr lang="en-US" smtClean="0"/>
              <a:t>16.2.2.7. Change of name</a:t>
            </a:r>
          </a:p>
          <a:p>
            <a:pPr lvl="1"/>
            <a:r>
              <a:rPr lang="en-US" smtClean="0"/>
              <a:t>Jurisdictions are corporate bodies. Therefore, when they change names they follow the same guidelines as for other corporate bodies: a new corporate body is considered to be formed, requiring a new description.</a:t>
            </a:r>
          </a:p>
          <a:p>
            <a:pPr marL="914400" lvl="2" indent="0">
              <a:buNone/>
            </a:pPr>
            <a:r>
              <a:rPr lang="en-US" sz="2000" smtClean="0"/>
              <a:t>Previous description	151</a:t>
            </a:r>
            <a:r>
              <a:rPr lang="en-US" sz="2000"/>
              <a:t>	$a Saigon (Vietnam</a:t>
            </a:r>
            <a:r>
              <a:rPr lang="en-US" sz="2000" smtClean="0"/>
              <a:t>)</a:t>
            </a:r>
          </a:p>
          <a:p>
            <a:pPr marL="914400" lvl="2" indent="0">
              <a:buNone/>
            </a:pPr>
            <a:r>
              <a:rPr lang="en-US" sz="2000" smtClean="0"/>
              <a:t>New description 		151	$a </a:t>
            </a:r>
            <a:r>
              <a:rPr lang="it-IT" sz="2000"/>
              <a:t>Ho Chi Minh City (Vietnam</a:t>
            </a:r>
            <a:r>
              <a:rPr lang="it-IT" sz="2000" smtClean="0"/>
              <a:t>)</a:t>
            </a:r>
          </a:p>
          <a:p>
            <a:pPr marL="914400" lvl="2" indent="0">
              <a:buNone/>
            </a:pPr>
            <a:endParaRPr lang="it-IT" sz="2000"/>
          </a:p>
          <a:p>
            <a:pPr marL="914400" lvl="2" indent="0">
              <a:buNone/>
            </a:pPr>
            <a:r>
              <a:rPr lang="it-IT" sz="2000" smtClean="0"/>
              <a:t>Previous description	151	$a Belgian Congo</a:t>
            </a:r>
          </a:p>
          <a:p>
            <a:pPr marL="914400" lvl="2" indent="0">
              <a:buNone/>
            </a:pPr>
            <a:r>
              <a:rPr lang="it-IT" sz="2000" smtClean="0"/>
              <a:t>New description		151	$a Congo (Democratic Republic)</a:t>
            </a:r>
            <a:endParaRPr lang="en-US" sz="2000" smtClean="0"/>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38</a:t>
            </a:fld>
            <a:endParaRPr lang="en-US"/>
          </a:p>
        </p:txBody>
      </p:sp>
    </p:spTree>
    <p:extLst>
      <p:ext uri="{BB962C8B-B14F-4D97-AF65-F5344CB8AC3E}">
        <p14:creationId xmlns:p14="http://schemas.microsoft.com/office/powerpoint/2010/main" val="7649964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Places: Name</a:t>
            </a:r>
            <a:endParaRPr lang="en-US"/>
          </a:p>
        </p:txBody>
      </p:sp>
      <p:sp>
        <p:nvSpPr>
          <p:cNvPr id="3" name="Content Placeholder 2"/>
          <p:cNvSpPr>
            <a:spLocks noGrp="1"/>
          </p:cNvSpPr>
          <p:nvPr>
            <p:ph idx="1"/>
          </p:nvPr>
        </p:nvSpPr>
        <p:spPr>
          <a:xfrm>
            <a:off x="457200" y="1447800"/>
            <a:ext cx="8229600" cy="4525963"/>
          </a:xfrm>
        </p:spPr>
        <p:txBody>
          <a:bodyPr/>
          <a:lstStyle/>
          <a:p>
            <a:r>
              <a:rPr lang="en-US" smtClean="0"/>
              <a:t>16.2.2.7. Change of name</a:t>
            </a:r>
          </a:p>
          <a:p>
            <a:pPr lvl="1"/>
            <a:r>
              <a:rPr lang="en-US" sz="2400" smtClean="0"/>
              <a:t>Caution! This only applies if the </a:t>
            </a:r>
            <a:r>
              <a:rPr lang="en-US" sz="2400" i="1" smtClean="0"/>
              <a:t>place</a:t>
            </a:r>
            <a:r>
              <a:rPr lang="en-US" sz="2400" smtClean="0"/>
              <a:t> changes its name, not if the qualifier changes (because the larger jurisdiction changed its name)</a:t>
            </a:r>
          </a:p>
          <a:p>
            <a:pPr marL="457200" lvl="1" indent="0">
              <a:buNone/>
            </a:pPr>
            <a:endParaRPr lang="en-US" smtClean="0"/>
          </a:p>
          <a:p>
            <a:pPr marL="914400" lvl="2" indent="0">
              <a:buNone/>
            </a:pPr>
            <a:r>
              <a:rPr lang="en-US" sz="1800" smtClean="0"/>
              <a:t>151	$a Moscow (R.S.F.S.R.) =&gt; In 1991 R.S.F.S.R. became Russia</a:t>
            </a:r>
          </a:p>
          <a:p>
            <a:pPr marL="914400" lvl="2" indent="0">
              <a:buNone/>
            </a:pPr>
            <a:endParaRPr lang="en-US" sz="1800" smtClean="0"/>
          </a:p>
          <a:p>
            <a:pPr marL="914400" lvl="2" indent="0">
              <a:buNone/>
            </a:pPr>
            <a:r>
              <a:rPr lang="en-US" sz="1800" smtClean="0"/>
              <a:t>Do </a:t>
            </a:r>
            <a:r>
              <a:rPr lang="en-US" sz="1800" i="1" smtClean="0"/>
              <a:t>not</a:t>
            </a:r>
            <a:r>
              <a:rPr lang="en-US" sz="1800" smtClean="0"/>
              <a:t> create a new record. Instead, change the 151, and keep the old form as a variant:</a:t>
            </a:r>
          </a:p>
          <a:p>
            <a:pPr marL="914400" lvl="2" indent="0">
              <a:buNone/>
            </a:pPr>
            <a:endParaRPr lang="en-US" sz="1800"/>
          </a:p>
          <a:p>
            <a:pPr marL="914400" lvl="2" indent="0">
              <a:buNone/>
            </a:pPr>
            <a:r>
              <a:rPr lang="en-US" sz="1800" smtClean="0"/>
              <a:t>151	$a Moscow (Russia)</a:t>
            </a:r>
          </a:p>
          <a:p>
            <a:pPr marL="914400" lvl="2" indent="0">
              <a:buNone/>
            </a:pPr>
            <a:r>
              <a:rPr lang="en-US" sz="1800" smtClean="0"/>
              <a:t>451	$a Moscow (R.S.F.S.R.) $w nne </a:t>
            </a:r>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39</a:t>
            </a:fld>
            <a:endParaRPr lang="en-US"/>
          </a:p>
        </p:txBody>
      </p:sp>
    </p:spTree>
    <p:extLst>
      <p:ext uri="{BB962C8B-B14F-4D97-AF65-F5344CB8AC3E}">
        <p14:creationId xmlns:p14="http://schemas.microsoft.com/office/powerpoint/2010/main" val="3698714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Identifying Places: RDA Chapter 16</a:t>
            </a:r>
          </a:p>
        </p:txBody>
      </p:sp>
      <p:sp>
        <p:nvSpPr>
          <p:cNvPr id="17411" name="Content Placeholder 2"/>
          <p:cNvSpPr>
            <a:spLocks noGrp="1"/>
          </p:cNvSpPr>
          <p:nvPr>
            <p:ph idx="1"/>
          </p:nvPr>
        </p:nvSpPr>
        <p:spPr/>
        <p:txBody>
          <a:bodyPr/>
          <a:lstStyle/>
          <a:p>
            <a:r>
              <a:rPr lang="en-US" smtClean="0"/>
              <a:t>RDA Chapter 16 is not complete yet. Work needs to be done yet, especially on non-jurisdictional place names.</a:t>
            </a:r>
          </a:p>
          <a:p>
            <a:r>
              <a:rPr lang="en-US" smtClean="0"/>
              <a:t>Place names are used to represent the name of the government with jurisdiction over the area (see 11.2.2.5.4). Chapter 16, together with Chapter 11 (on corporate bodies) contains enough information to describe these places.</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Attributes of Places: Place</a:t>
            </a:r>
          </a:p>
        </p:txBody>
      </p:sp>
      <p:sp>
        <p:nvSpPr>
          <p:cNvPr id="23555" name="Content Placeholder 2"/>
          <p:cNvSpPr>
            <a:spLocks noGrp="1"/>
          </p:cNvSpPr>
          <p:nvPr>
            <p:ph idx="1"/>
          </p:nvPr>
        </p:nvSpPr>
        <p:spPr/>
        <p:txBody>
          <a:bodyPr/>
          <a:lstStyle/>
          <a:p>
            <a:r>
              <a:rPr lang="en-US"/>
              <a:t>No specific instructions in Chapter 16, but for jurisdictions we can follow the guidelines for corporate bodies (</a:t>
            </a:r>
            <a:r>
              <a:rPr lang="en-US" smtClean="0"/>
              <a:t>11.3) </a:t>
            </a:r>
          </a:p>
          <a:p>
            <a:r>
              <a:rPr lang="en-US"/>
              <a:t>Can be useful to record larger places the jurisdiction is </a:t>
            </a:r>
            <a:r>
              <a:rPr lang="en-US" smtClean="0"/>
              <a:t>a part of</a:t>
            </a:r>
            <a:endParaRPr lang="en-US"/>
          </a:p>
          <a:p>
            <a:r>
              <a:rPr lang="en-US" smtClean="0"/>
              <a:t>The element is recorded in MARC 370 field</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40</a:t>
            </a:fld>
            <a:endParaRPr lang="en-US"/>
          </a:p>
        </p:txBody>
      </p:sp>
    </p:spTree>
    <p:extLst>
      <p:ext uri="{BB962C8B-B14F-4D97-AF65-F5344CB8AC3E}">
        <p14:creationId xmlns:p14="http://schemas.microsoft.com/office/powerpoint/2010/main" val="488783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Recording the Place Attribute</a:t>
            </a:r>
          </a:p>
        </p:txBody>
      </p:sp>
      <p:sp>
        <p:nvSpPr>
          <p:cNvPr id="33795" name="Content Placeholder 2"/>
          <p:cNvSpPr>
            <a:spLocks noGrp="1"/>
          </p:cNvSpPr>
          <p:nvPr>
            <p:ph idx="1"/>
          </p:nvPr>
        </p:nvSpPr>
        <p:spPr/>
        <p:txBody>
          <a:bodyPr/>
          <a:lstStyle/>
          <a:p>
            <a:endParaRPr lang="en-US" smtClean="0"/>
          </a:p>
          <a:p>
            <a:r>
              <a:rPr lang="en-US" smtClean="0"/>
              <a:t>Place is recorded in MARC 370</a:t>
            </a:r>
          </a:p>
          <a:p>
            <a:pPr lvl="1"/>
            <a:r>
              <a:rPr lang="en-US" smtClean="0"/>
              <a:t>Associated country $c</a:t>
            </a:r>
          </a:p>
          <a:p>
            <a:pPr lvl="1"/>
            <a:r>
              <a:rPr lang="en-US" smtClean="0"/>
              <a:t>Other associated place $f</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41</a:t>
            </a:fld>
            <a:endParaRPr lang="en-US"/>
          </a:p>
        </p:txBody>
      </p:sp>
    </p:spTree>
    <p:extLst>
      <p:ext uri="{BB962C8B-B14F-4D97-AF65-F5344CB8AC3E}">
        <p14:creationId xmlns:p14="http://schemas.microsoft.com/office/powerpoint/2010/main" val="17342067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Recording the Place Attribute</a:t>
            </a:r>
          </a:p>
        </p:txBody>
      </p:sp>
      <p:sp>
        <p:nvSpPr>
          <p:cNvPr id="34819" name="Content Placeholder 2"/>
          <p:cNvSpPr>
            <a:spLocks noGrp="1"/>
          </p:cNvSpPr>
          <p:nvPr>
            <p:ph idx="1"/>
          </p:nvPr>
        </p:nvSpPr>
        <p:spPr>
          <a:xfrm>
            <a:off x="457200" y="1447800"/>
            <a:ext cx="8229600" cy="4525963"/>
          </a:xfrm>
        </p:spPr>
        <p:txBody>
          <a:bodyPr/>
          <a:lstStyle/>
          <a:p>
            <a:r>
              <a:rPr lang="en-US" sz="2400" smtClean="0"/>
              <a:t>The form of the place name is governed by RDA Chapter 16.</a:t>
            </a:r>
          </a:p>
          <a:p>
            <a:r>
              <a:rPr lang="en-US" sz="2400" smtClean="0"/>
              <a:t>Authorized access points for jurisdictional place names are generally formed as in AACR2, e.g. “Paris (France)”</a:t>
            </a:r>
          </a:p>
          <a:p>
            <a:r>
              <a:rPr lang="en-US" sz="2400" smtClean="0"/>
              <a:t>LC/PCC Practice: record in 370 exactly as established in the Authority File</a:t>
            </a:r>
          </a:p>
          <a:p>
            <a:r>
              <a:rPr lang="en-US" sz="2400" smtClean="0"/>
              <a:t>If the place has been established in the Authority File, include $2 naf at the end of the field.</a:t>
            </a:r>
          </a:p>
          <a:p>
            <a:pPr marL="457200" lvl="1" indent="0">
              <a:buNone/>
            </a:pPr>
            <a:r>
              <a:rPr lang="en-US" sz="2400" smtClean="0"/>
              <a:t>		</a:t>
            </a:r>
          </a:p>
          <a:p>
            <a:pPr marL="457200" lvl="1" indent="0">
              <a:buNone/>
            </a:pPr>
            <a:r>
              <a:rPr lang="en-US" sz="2400"/>
              <a:t>	</a:t>
            </a:r>
            <a:r>
              <a:rPr lang="en-US" sz="2400" smtClean="0"/>
              <a:t>	</a:t>
            </a:r>
            <a:r>
              <a:rPr lang="en-US" smtClean="0"/>
              <a:t>370	$f Utah County (Utah) $2 naf</a:t>
            </a:r>
            <a:endParaRPr lang="en-US" sz="2400"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42</a:t>
            </a:fld>
            <a:endParaRPr lang="en-US"/>
          </a:p>
        </p:txBody>
      </p:sp>
    </p:spTree>
    <p:extLst>
      <p:ext uri="{BB962C8B-B14F-4D97-AF65-F5344CB8AC3E}">
        <p14:creationId xmlns:p14="http://schemas.microsoft.com/office/powerpoint/2010/main" val="30376664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Recording the Place Attribute: LCSH</a:t>
            </a:r>
          </a:p>
        </p:txBody>
      </p:sp>
      <p:sp>
        <p:nvSpPr>
          <p:cNvPr id="37891" name="Content Placeholder 2"/>
          <p:cNvSpPr>
            <a:spLocks noGrp="1"/>
          </p:cNvSpPr>
          <p:nvPr>
            <p:ph idx="1"/>
          </p:nvPr>
        </p:nvSpPr>
        <p:spPr/>
        <p:txBody>
          <a:bodyPr/>
          <a:lstStyle/>
          <a:p>
            <a:pPr>
              <a:buFont typeface="Arial" charset="0"/>
              <a:buNone/>
            </a:pPr>
            <a:r>
              <a:rPr lang="en-US" sz="2400" smtClean="0"/>
              <a:t>Place names can also be drawn from LCSH. If so, record them exactly as found and include $2 lcsh.</a:t>
            </a:r>
          </a:p>
          <a:p>
            <a:pPr>
              <a:buFont typeface="Arial" charset="0"/>
              <a:buNone/>
            </a:pPr>
            <a:endParaRPr lang="en-US" sz="2400" smtClean="0"/>
          </a:p>
          <a:p>
            <a:pPr lvl="1">
              <a:buNone/>
            </a:pPr>
            <a:r>
              <a:rPr lang="en-US" sz="2000" smtClean="0"/>
              <a:t>370  $f Cache Valley (Utah and Idaho) $2 lcsh</a:t>
            </a:r>
          </a:p>
          <a:p>
            <a:pPr lvl="1">
              <a:buNone/>
            </a:pPr>
            <a:r>
              <a:rPr lang="en-US" sz="2000" smtClean="0"/>
              <a:t>370  $f Tahoe, Lake (Calif. and Nev.) $2 lcsh</a:t>
            </a:r>
          </a:p>
          <a:p>
            <a:pPr lvl="1">
              <a:buNone/>
            </a:pPr>
            <a:endParaRPr lang="en-US" sz="2000"/>
          </a:p>
          <a:p>
            <a:pPr lvl="1">
              <a:buNone/>
            </a:pPr>
            <a:r>
              <a:rPr lang="en-US" sz="2400" smtClean="0"/>
              <a:t>Do not mix NACO AF terms and LCSH terms in the same 370 field. If you need to use both, record them in separate fields.		</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43</a:t>
            </a:fld>
            <a:endParaRPr lang="en-US"/>
          </a:p>
        </p:txBody>
      </p:sp>
    </p:spTree>
    <p:extLst>
      <p:ext uri="{BB962C8B-B14F-4D97-AF65-F5344CB8AC3E}">
        <p14:creationId xmlns:p14="http://schemas.microsoft.com/office/powerpoint/2010/main" val="3991393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Recording the Place Attribute</a:t>
            </a:r>
          </a:p>
        </p:txBody>
      </p:sp>
      <p:sp>
        <p:nvSpPr>
          <p:cNvPr id="38915" name="Content Placeholder 2"/>
          <p:cNvSpPr>
            <a:spLocks noGrp="1"/>
          </p:cNvSpPr>
          <p:nvPr>
            <p:ph idx="1"/>
          </p:nvPr>
        </p:nvSpPr>
        <p:spPr/>
        <p:txBody>
          <a:bodyPr/>
          <a:lstStyle/>
          <a:p>
            <a:r>
              <a:rPr lang="en-US" smtClean="0"/>
              <a:t>Record appropriate place attributes for Orem and Turin</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44</a:t>
            </a:fld>
            <a:endParaRPr lang="en-US"/>
          </a:p>
        </p:txBody>
      </p:sp>
    </p:spTree>
    <p:extLst>
      <p:ext uri="{BB962C8B-B14F-4D97-AF65-F5344CB8AC3E}">
        <p14:creationId xmlns:p14="http://schemas.microsoft.com/office/powerpoint/2010/main" val="7527331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 Attribute (Turin)</a:t>
            </a:r>
            <a:endParaRPr lang="en-US"/>
          </a:p>
        </p:txBody>
      </p:sp>
      <p:sp>
        <p:nvSpPr>
          <p:cNvPr id="3" name="Content Placeholder 2"/>
          <p:cNvSpPr>
            <a:spLocks noGrp="1"/>
          </p:cNvSpPr>
          <p:nvPr>
            <p:ph idx="1"/>
          </p:nvPr>
        </p:nvSpPr>
        <p:spPr/>
        <p:txBody>
          <a:bodyPr/>
          <a:lstStyle/>
          <a:p>
            <a:pPr marL="0" indent="0">
              <a:buNone/>
            </a:pPr>
            <a:r>
              <a:rPr lang="en-US" sz="1600" smtClean="0"/>
              <a:t>151	$a Turin (Italy)</a:t>
            </a:r>
          </a:p>
          <a:p>
            <a:pPr marL="914400" indent="-914400">
              <a:buNone/>
            </a:pPr>
            <a:r>
              <a:rPr lang="en-US" sz="1600"/>
              <a:t>370	$f </a:t>
            </a:r>
            <a:r>
              <a:rPr lang="en-US" sz="1600" b="1"/>
              <a:t>Piedmont (Italy) </a:t>
            </a:r>
            <a:r>
              <a:rPr lang="en-US" sz="1600"/>
              <a:t>$c </a:t>
            </a:r>
            <a:r>
              <a:rPr lang="en-US" sz="1600" b="1"/>
              <a:t>Italy</a:t>
            </a:r>
            <a:r>
              <a:rPr lang="en-US" sz="1600"/>
              <a:t> $2 naf</a:t>
            </a:r>
          </a:p>
          <a:p>
            <a:pPr marL="914400" indent="-914400">
              <a:buNone/>
            </a:pPr>
            <a:r>
              <a:rPr lang="en-US" sz="1600" smtClean="0"/>
              <a:t>451</a:t>
            </a:r>
            <a:r>
              <a:rPr lang="en-US" sz="1600"/>
              <a:t>	$a </a:t>
            </a:r>
            <a:r>
              <a:rPr lang="en-US" sz="1600" smtClean="0"/>
              <a:t>Torino</a:t>
            </a:r>
            <a:r>
              <a:rPr lang="en-US" sz="1600"/>
              <a:t> (Italy)</a:t>
            </a:r>
            <a:endParaRPr lang="en-US" sz="1600" smtClean="0"/>
          </a:p>
          <a:p>
            <a:pPr marL="914400" indent="-914400">
              <a:buNone/>
            </a:pPr>
            <a:r>
              <a:rPr lang="en-US" sz="1600" smtClean="0"/>
              <a:t>451	$a Città di Torino</a:t>
            </a:r>
            <a:r>
              <a:rPr lang="en-US" sz="1600"/>
              <a:t> (Italy)</a:t>
            </a:r>
            <a:r>
              <a:rPr lang="en-US" sz="1600" smtClean="0"/>
              <a:t> </a:t>
            </a:r>
          </a:p>
          <a:p>
            <a:pPr marL="914400" indent="-914400">
              <a:buNone/>
            </a:pPr>
            <a:r>
              <a:rPr lang="en-US" sz="1600" smtClean="0"/>
              <a:t>451</a:t>
            </a:r>
            <a:r>
              <a:rPr lang="en-US" sz="1600"/>
              <a:t>	$a Augusta </a:t>
            </a:r>
            <a:r>
              <a:rPr lang="en-US" sz="1600" smtClean="0"/>
              <a:t>Taurinorum</a:t>
            </a:r>
            <a:r>
              <a:rPr lang="en-US" sz="1600"/>
              <a:t> (Italy)</a:t>
            </a:r>
            <a:r>
              <a:rPr lang="en-US" sz="1600" smtClean="0"/>
              <a:t> </a:t>
            </a:r>
            <a:endParaRPr lang="en-US" sz="1600"/>
          </a:p>
          <a:p>
            <a:pPr marL="914400" indent="-914400">
              <a:buNone/>
            </a:pPr>
            <a:r>
              <a:rPr lang="en-US" sz="1600"/>
              <a:t>451	$a Julia Augusta </a:t>
            </a:r>
            <a:r>
              <a:rPr lang="en-US" sz="1600" smtClean="0"/>
              <a:t>Taurinorum </a:t>
            </a:r>
            <a:r>
              <a:rPr lang="en-US" sz="1600"/>
              <a:t>(Italy)</a:t>
            </a:r>
          </a:p>
          <a:p>
            <a:pPr marL="914400" indent="-914400">
              <a:buNone/>
            </a:pPr>
            <a:r>
              <a:rPr lang="en-US" sz="1600"/>
              <a:t>451	$a Taurasia </a:t>
            </a:r>
            <a:r>
              <a:rPr lang="en-US" sz="1600" smtClean="0"/>
              <a:t>(</a:t>
            </a:r>
            <a:r>
              <a:rPr lang="en-US" sz="1600"/>
              <a:t>Italy)</a:t>
            </a:r>
          </a:p>
          <a:p>
            <a:pPr marL="914400" indent="-914400">
              <a:buNone/>
            </a:pPr>
            <a:r>
              <a:rPr lang="en-US" sz="1600"/>
              <a:t>451	$a Castra Taurinorum </a:t>
            </a:r>
            <a:r>
              <a:rPr lang="en-US" sz="1600" smtClean="0"/>
              <a:t>(</a:t>
            </a:r>
            <a:r>
              <a:rPr lang="en-US" sz="1600"/>
              <a:t>Italy)</a:t>
            </a:r>
          </a:p>
          <a:p>
            <a:pPr marL="914400" indent="-914400">
              <a:buNone/>
            </a:pPr>
            <a:r>
              <a:rPr lang="en-US" sz="1600" smtClean="0"/>
              <a:t>670</a:t>
            </a:r>
            <a:r>
              <a:rPr lang="en-US" sz="1600"/>
              <a:t>	$a GeoNames, 20 October 2012 $b (Conventional name: Turin; in Piemonte, Italy; approved name: Torino; variant names: Augusta Taurinorum, Julia Augusta Taurinorum, Taurasia, 45°03’00”N, 007°40’00" E)</a:t>
            </a:r>
          </a:p>
          <a:p>
            <a:pPr marL="914400" indent="-914400">
              <a:buNone/>
            </a:pPr>
            <a:r>
              <a:rPr lang="en-US" sz="1600"/>
              <a:t>670	$a Wikipedia, 20 October 2012 $b (Turin; Torino; Città di Torino; Augusta Taurinorum; comune, city in Piedmont, Italy; 45° 03' N, 07° 42' E; home of the Shroud of Turin; first settlement a Roman military camp Castra Taurinorum, probably 28 BC)</a:t>
            </a:r>
          </a:p>
          <a:p>
            <a:pPr marL="914400" indent="-914400">
              <a:buNone/>
            </a:pPr>
            <a:r>
              <a:rPr lang="en-US" sz="1600"/>
              <a:t>670	$a Città di Torino English language edition, via WWW 20 October 2012 $b (Turin)</a:t>
            </a:r>
          </a:p>
          <a:p>
            <a:pPr marL="0" indent="0">
              <a:buNone/>
            </a:pPr>
            <a:endParaRPr lang="en-US" smtClean="0"/>
          </a:p>
          <a:p>
            <a:pPr marL="1146175" indent="-1146175">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45</a:t>
            </a:fld>
            <a:endParaRPr lang="en-US"/>
          </a:p>
        </p:txBody>
      </p:sp>
    </p:spTree>
    <p:extLst>
      <p:ext uri="{BB962C8B-B14F-4D97-AF65-F5344CB8AC3E}">
        <p14:creationId xmlns:p14="http://schemas.microsoft.com/office/powerpoint/2010/main" val="21284390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 Attribute (Orem)</a:t>
            </a:r>
            <a:endParaRPr lang="en-US"/>
          </a:p>
        </p:txBody>
      </p:sp>
      <p:sp>
        <p:nvSpPr>
          <p:cNvPr id="3" name="Content Placeholder 2"/>
          <p:cNvSpPr>
            <a:spLocks noGrp="1"/>
          </p:cNvSpPr>
          <p:nvPr>
            <p:ph idx="1"/>
          </p:nvPr>
        </p:nvSpPr>
        <p:spPr/>
        <p:txBody>
          <a:bodyPr/>
          <a:lstStyle/>
          <a:p>
            <a:pPr marL="914400" indent="-914400">
              <a:buNone/>
            </a:pPr>
            <a:r>
              <a:rPr lang="en-US" sz="2000" smtClean="0"/>
              <a:t>151	$</a:t>
            </a:r>
            <a:r>
              <a:rPr lang="en-US" sz="2000"/>
              <a:t>a </a:t>
            </a:r>
            <a:r>
              <a:rPr lang="en-US" sz="2000" smtClean="0"/>
              <a:t>Orem</a:t>
            </a:r>
            <a:r>
              <a:rPr lang="en-US" sz="2000"/>
              <a:t> (Utah)</a:t>
            </a:r>
            <a:endParaRPr lang="en-US" sz="2000" smtClean="0"/>
          </a:p>
          <a:p>
            <a:pPr marL="914400" indent="-914400">
              <a:buNone/>
            </a:pPr>
            <a:r>
              <a:rPr lang="en-US" sz="2000" smtClean="0"/>
              <a:t>370	$f </a:t>
            </a:r>
            <a:r>
              <a:rPr lang="en-US" sz="2000" b="1" smtClean="0"/>
              <a:t>Utah County (Utah)</a:t>
            </a:r>
            <a:r>
              <a:rPr lang="en-US" sz="2000" smtClean="0"/>
              <a:t> $f </a:t>
            </a:r>
            <a:r>
              <a:rPr lang="en-US" sz="2000" b="1" smtClean="0"/>
              <a:t>Utah</a:t>
            </a:r>
            <a:r>
              <a:rPr lang="en-US" sz="2000" smtClean="0"/>
              <a:t> $c </a:t>
            </a:r>
            <a:r>
              <a:rPr lang="en-US" sz="2000" b="1" smtClean="0"/>
              <a:t>United States </a:t>
            </a:r>
            <a:r>
              <a:rPr lang="en-US" sz="2000" smtClean="0"/>
              <a:t>$2 naf</a:t>
            </a:r>
          </a:p>
          <a:p>
            <a:pPr marL="914400" indent="-914400">
              <a:buNone/>
            </a:pPr>
            <a:r>
              <a:rPr lang="en-US" sz="2000" smtClean="0"/>
              <a:t>451</a:t>
            </a:r>
            <a:r>
              <a:rPr lang="en-US" sz="2000"/>
              <a:t>	$a City of </a:t>
            </a:r>
            <a:r>
              <a:rPr lang="en-US" sz="2000" smtClean="0"/>
              <a:t>Orem</a:t>
            </a:r>
            <a:r>
              <a:rPr lang="en-US" sz="2000"/>
              <a:t> (Utah)</a:t>
            </a:r>
          </a:p>
          <a:p>
            <a:pPr marL="914400" indent="-914400">
              <a:buNone/>
            </a:pPr>
            <a:r>
              <a:rPr lang="en-US" sz="2000"/>
              <a:t>451	$a Orem </a:t>
            </a:r>
            <a:r>
              <a:rPr lang="en-US" sz="2000" smtClean="0"/>
              <a:t>City</a:t>
            </a:r>
            <a:r>
              <a:rPr lang="en-US" sz="2000"/>
              <a:t> (Utah)</a:t>
            </a:r>
          </a:p>
          <a:p>
            <a:pPr marL="914400" indent="-914400">
              <a:buNone/>
            </a:pPr>
            <a:r>
              <a:rPr lang="en-US" sz="2000"/>
              <a:t>451	$a </a:t>
            </a:r>
            <a:r>
              <a:rPr lang="en-US" sz="2000" smtClean="0"/>
              <a:t>Sharon</a:t>
            </a:r>
            <a:r>
              <a:rPr lang="en-US" sz="2000"/>
              <a:t> (Utah)</a:t>
            </a:r>
          </a:p>
          <a:p>
            <a:pPr marL="914400" indent="-914400">
              <a:buNone/>
            </a:pPr>
            <a:r>
              <a:rPr lang="en-US" sz="2000"/>
              <a:t>451	$a Provo </a:t>
            </a:r>
            <a:r>
              <a:rPr lang="en-US" sz="2000" smtClean="0"/>
              <a:t>Bench (Utah)</a:t>
            </a:r>
            <a:endParaRPr lang="en-US" sz="2000"/>
          </a:p>
          <a:p>
            <a:pPr marL="914400" indent="-914400">
              <a:buNone/>
            </a:pPr>
            <a:r>
              <a:rPr lang="en-US" sz="2000" smtClean="0"/>
              <a:t>670</a:t>
            </a:r>
            <a:r>
              <a:rPr lang="en-US" sz="2000"/>
              <a:t>	</a:t>
            </a:r>
            <a:r>
              <a:rPr lang="en-US" sz="2000" smtClean="0"/>
              <a:t>$</a:t>
            </a:r>
            <a:r>
              <a:rPr lang="en-US" sz="2000"/>
              <a:t>a GNIS, 20 October 2012 $b (Orem, populated place, Utah County, Utah, U.S., 40°17’49”N, 111°41’41”W)</a:t>
            </a:r>
          </a:p>
          <a:p>
            <a:pPr marL="914400" indent="-914400">
              <a:buNone/>
            </a:pPr>
            <a:r>
              <a:rPr lang="en-US" sz="2000"/>
              <a:t>670	</a:t>
            </a:r>
            <a:r>
              <a:rPr lang="en-US" sz="2000" smtClean="0"/>
              <a:t>$</a:t>
            </a:r>
            <a:r>
              <a:rPr lang="en-US" sz="2000"/>
              <a:t>a Wikipedia, 20 October 2012 $b (Orem, Utah; City of Orem; in Utah County, Utah, United States; area settled in 1877 but named Orem in 1914; also known as Provo Bench, Sharon)</a:t>
            </a:r>
          </a:p>
          <a:p>
            <a:pPr marL="914400" indent="-914400">
              <a:buNone/>
            </a:pPr>
            <a:r>
              <a:rPr lang="en-US" sz="2000"/>
              <a:t>670	</a:t>
            </a:r>
            <a:r>
              <a:rPr lang="en-US" sz="2000" smtClean="0"/>
              <a:t>$</a:t>
            </a:r>
            <a:r>
              <a:rPr lang="en-US" sz="2000"/>
              <a:t>a City of Orem, via WWW, 20 October 2012 $b (Orem, City of Orem, Orem City)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46</a:t>
            </a:fld>
            <a:endParaRPr lang="en-US"/>
          </a:p>
        </p:txBody>
      </p:sp>
    </p:spTree>
    <p:extLst>
      <p:ext uri="{BB962C8B-B14F-4D97-AF65-F5344CB8AC3E}">
        <p14:creationId xmlns:p14="http://schemas.microsoft.com/office/powerpoint/2010/main" val="37067298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Attributes of Places: Dates</a:t>
            </a:r>
          </a:p>
        </p:txBody>
      </p:sp>
      <p:sp>
        <p:nvSpPr>
          <p:cNvPr id="26627" name="Content Placeholder 2"/>
          <p:cNvSpPr>
            <a:spLocks noGrp="1"/>
          </p:cNvSpPr>
          <p:nvPr>
            <p:ph idx="1"/>
          </p:nvPr>
        </p:nvSpPr>
        <p:spPr/>
        <p:txBody>
          <a:bodyPr/>
          <a:lstStyle/>
          <a:p>
            <a:r>
              <a:rPr lang="en-US" smtClean="0"/>
              <a:t>No specific instructions in Chapter 16, but for jurisdictions we can follow the guidelines for corporate bodies (11.4)</a:t>
            </a:r>
          </a:p>
          <a:p>
            <a:r>
              <a:rPr lang="en-US" smtClean="0"/>
              <a:t>We can record date of establishment (11.4.3) and date of termination (11.4.4)</a:t>
            </a:r>
          </a:p>
          <a:p>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47</a:t>
            </a:fld>
            <a:endParaRPr lang="en-US"/>
          </a:p>
        </p:txBody>
      </p:sp>
    </p:spTree>
    <p:extLst>
      <p:ext uri="{BB962C8B-B14F-4D97-AF65-F5344CB8AC3E}">
        <p14:creationId xmlns:p14="http://schemas.microsoft.com/office/powerpoint/2010/main" val="836202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Attributes of </a:t>
            </a:r>
            <a:r>
              <a:rPr lang="en-US" smtClean="0"/>
              <a:t>Places: </a:t>
            </a:r>
            <a:r>
              <a:rPr lang="en-US" smtClean="0"/>
              <a:t>Dates</a:t>
            </a:r>
          </a:p>
        </p:txBody>
      </p:sp>
      <p:sp>
        <p:nvSpPr>
          <p:cNvPr id="30723" name="Content Placeholder 2"/>
          <p:cNvSpPr>
            <a:spLocks noGrp="1"/>
          </p:cNvSpPr>
          <p:nvPr>
            <p:ph idx="1"/>
          </p:nvPr>
        </p:nvSpPr>
        <p:spPr/>
        <p:txBody>
          <a:bodyPr/>
          <a:lstStyle/>
          <a:p>
            <a:endParaRPr lang="en-US" smtClean="0"/>
          </a:p>
          <a:p>
            <a:r>
              <a:rPr lang="en-US" smtClean="0"/>
              <a:t>Basic instructions:</a:t>
            </a:r>
          </a:p>
          <a:p>
            <a:pPr lvl="1"/>
            <a:r>
              <a:rPr lang="en-US" smtClean="0"/>
              <a:t>Known date: 2005</a:t>
            </a:r>
          </a:p>
          <a:p>
            <a:pPr lvl="1"/>
            <a:r>
              <a:rPr lang="en-US" smtClean="0"/>
              <a:t>Probable date: 1957?</a:t>
            </a:r>
          </a:p>
          <a:p>
            <a:pPr lvl="1"/>
            <a:r>
              <a:rPr lang="en-US" smtClean="0"/>
              <a:t>One of two years: 1675 or 1676</a:t>
            </a:r>
          </a:p>
          <a:p>
            <a:pPr lvl="1"/>
            <a:r>
              <a:rPr lang="en-US" smtClean="0"/>
              <a:t>Approximate date: approximately 1953</a:t>
            </a:r>
          </a:p>
          <a:p>
            <a:pPr lvl="1"/>
            <a:r>
              <a:rPr lang="en-US" smtClean="0"/>
              <a:t>Ranges of dates may also be recorded</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48</a:t>
            </a:fld>
            <a:endParaRPr lang="en-US"/>
          </a:p>
        </p:txBody>
      </p:sp>
    </p:spTree>
    <p:extLst>
      <p:ext uri="{BB962C8B-B14F-4D97-AF65-F5344CB8AC3E}">
        <p14:creationId xmlns:p14="http://schemas.microsoft.com/office/powerpoint/2010/main" val="40291016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Attributes of Corporate Bodies: Dates</a:t>
            </a:r>
          </a:p>
        </p:txBody>
      </p:sp>
      <p:sp>
        <p:nvSpPr>
          <p:cNvPr id="31747" name="Content Placeholder 2"/>
          <p:cNvSpPr>
            <a:spLocks noGrp="1"/>
          </p:cNvSpPr>
          <p:nvPr>
            <p:ph idx="1"/>
          </p:nvPr>
        </p:nvSpPr>
        <p:spPr/>
        <p:txBody>
          <a:bodyPr/>
          <a:lstStyle/>
          <a:p>
            <a:r>
              <a:rPr lang="en-US" sz="2400" smtClean="0"/>
              <a:t>Except </a:t>
            </a:r>
            <a:r>
              <a:rPr lang="en-US" sz="2400"/>
              <a:t>for century dates, this element is recorded in MARC 046 in the format YYYY-MM-DD or YYYY-MM or YYYY (using the EDTF format, with $2 edtf).</a:t>
            </a:r>
          </a:p>
          <a:p>
            <a:r>
              <a:rPr lang="en-US" sz="2400"/>
              <a:t>EDTF format: </a:t>
            </a:r>
            <a:r>
              <a:rPr lang="en-US" sz="2400">
                <a:hlinkClick r:id="rId3"/>
              </a:rPr>
              <a:t>http://www.loc.gov/standards/datetime/</a:t>
            </a:r>
            <a:r>
              <a:rPr lang="en-US" sz="2400"/>
              <a:t>. See this website for more complex situations.</a:t>
            </a:r>
          </a:p>
          <a:p>
            <a:r>
              <a:rPr lang="en-US" sz="2400"/>
              <a:t>Century dates do not follow the EDTF format. Simply record the first two digits of the century (e.g. “19” = all dates beginning with “19” = 20th century) with no $2</a:t>
            </a:r>
            <a:r>
              <a:rPr lang="en-US" sz="2400" smtClean="0"/>
              <a:t>.</a:t>
            </a:r>
            <a:endParaRPr lang="en-US" sz="2400"/>
          </a:p>
          <a:p>
            <a:r>
              <a:rPr lang="en-US" sz="2400" smtClean="0"/>
              <a:t>MARC</a:t>
            </a:r>
          </a:p>
          <a:p>
            <a:pPr marL="457200" lvl="1" indent="0">
              <a:buNone/>
            </a:pPr>
            <a:r>
              <a:rPr lang="en-US" sz="2000" smtClean="0"/>
              <a:t>$q – Date of establishment* 		$s – Start of period of activity</a:t>
            </a:r>
          </a:p>
          <a:p>
            <a:pPr marL="457200" lvl="1" indent="0">
              <a:buNone/>
            </a:pPr>
            <a:r>
              <a:rPr lang="en-US" sz="2000" smtClean="0"/>
              <a:t>$r – Date of termination*		$t – End of period of activity</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49</a:t>
            </a:fld>
            <a:endParaRPr lang="en-US"/>
          </a:p>
        </p:txBody>
      </p:sp>
    </p:spTree>
    <p:extLst>
      <p:ext uri="{BB962C8B-B14F-4D97-AF65-F5344CB8AC3E}">
        <p14:creationId xmlns:p14="http://schemas.microsoft.com/office/powerpoint/2010/main" val="1394415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Identifying Places: RDA Chapter 16</a:t>
            </a:r>
          </a:p>
        </p:txBody>
      </p:sp>
      <p:sp>
        <p:nvSpPr>
          <p:cNvPr id="17411" name="Content Placeholder 2"/>
          <p:cNvSpPr>
            <a:spLocks noGrp="1"/>
          </p:cNvSpPr>
          <p:nvPr>
            <p:ph idx="1"/>
          </p:nvPr>
        </p:nvSpPr>
        <p:spPr/>
        <p:txBody>
          <a:bodyPr/>
          <a:lstStyle/>
          <a:p>
            <a:r>
              <a:rPr lang="en-US" dirty="0" smtClean="0"/>
              <a:t>Non-jurisdictional places (e.g. lakes, mountains) are </a:t>
            </a:r>
            <a:r>
              <a:rPr lang="en-US" i="1" dirty="0" smtClean="0"/>
              <a:t>not</a:t>
            </a:r>
            <a:r>
              <a:rPr lang="en-US" dirty="0" smtClean="0"/>
              <a:t> covered in this module. They continue to be established and described following subject cataloging practice (SACO).</a:t>
            </a:r>
          </a:p>
          <a:p>
            <a:r>
              <a:rPr lang="en-US" dirty="0"/>
              <a:t>For decisions about “</a:t>
            </a:r>
            <a:r>
              <a:rPr lang="en-US" dirty="0" smtClean="0"/>
              <a:t>ambiguous</a:t>
            </a:r>
            <a:r>
              <a:rPr lang="en-US" dirty="0"/>
              <a:t>” entities (whether they’re a subject or a name), </a:t>
            </a:r>
            <a:r>
              <a:rPr lang="en-US" dirty="0" smtClean="0"/>
              <a:t>see</a:t>
            </a:r>
          </a:p>
          <a:p>
            <a:pPr lvl="1"/>
            <a:r>
              <a:rPr lang="en-US" dirty="0" smtClean="0"/>
              <a:t>http</a:t>
            </a:r>
            <a:r>
              <a:rPr lang="en-US" dirty="0"/>
              <a:t>://</a:t>
            </a:r>
            <a:r>
              <a:rPr lang="en-US" dirty="0" smtClean="0"/>
              <a:t>www.loc.gov/aba/pcc/saco/alpha405.html</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a:t>
            </a:fld>
            <a:endParaRPr lang="en-US"/>
          </a:p>
        </p:txBody>
      </p:sp>
    </p:spTree>
    <p:extLst>
      <p:ext uri="{BB962C8B-B14F-4D97-AF65-F5344CB8AC3E}">
        <p14:creationId xmlns:p14="http://schemas.microsoft.com/office/powerpoint/2010/main" val="27574698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ext Box 1"/>
          <p:cNvSpPr txBox="1">
            <a:spLocks noChangeArrowheads="1"/>
          </p:cNvSpPr>
          <p:nvPr/>
        </p:nvSpPr>
        <p:spPr bwMode="auto">
          <a:xfrm>
            <a:off x="6553200" y="6245225"/>
            <a:ext cx="2133600" cy="476250"/>
          </a:xfrm>
          <a:prstGeom prst="rect">
            <a:avLst/>
          </a:prstGeom>
          <a:noFill/>
          <a:ln w="9525">
            <a:noFill/>
            <a:round/>
            <a:headEnd/>
            <a:tailEnd/>
          </a:ln>
        </p:spPr>
        <p:txBody>
          <a:bodyPr lIns="90000" tIns="45000" rIns="90000" bIns="45000"/>
          <a:lstStyle/>
          <a:p>
            <a:pP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solidFill>
                <a:srgbClr val="000000"/>
              </a:solidFill>
              <a:cs typeface="Microsoft YaHei"/>
            </a:endParaRPr>
          </a:p>
        </p:txBody>
      </p:sp>
      <p:sp>
        <p:nvSpPr>
          <p:cNvPr id="160770" name="Text Box 2"/>
          <p:cNvSpPr txBox="1">
            <a:spLocks noChangeArrowheads="1"/>
          </p:cNvSpPr>
          <p:nvPr/>
        </p:nvSpPr>
        <p:spPr bwMode="auto">
          <a:xfrm>
            <a:off x="457200" y="274638"/>
            <a:ext cx="8458200" cy="1143000"/>
          </a:xfrm>
          <a:prstGeom prst="rect">
            <a:avLst/>
          </a:prstGeom>
          <a:noFill/>
          <a:ln w="9525">
            <a:noFill/>
            <a:round/>
            <a:headEnd/>
            <a:tailEnd/>
          </a:ln>
        </p:spPr>
        <p:txBody>
          <a:bodyPr lIns="90000" tIns="45000" rIns="90000" bIns="45000"/>
          <a:lstStyle/>
          <a:p>
            <a:pPr algn="ctr">
              <a:lnSpc>
                <a:spcPct val="10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Attributes of Corporate Bodies: Dates</a:t>
            </a:r>
            <a:endParaRPr lang="en-US" sz="4000">
              <a:solidFill>
                <a:srgbClr val="000000"/>
              </a:solidFill>
              <a:latin typeface="Calibri" pitchFamily="34" charset="0"/>
              <a:cs typeface="Microsoft YaHei"/>
            </a:endParaRPr>
          </a:p>
        </p:txBody>
      </p:sp>
      <p:sp>
        <p:nvSpPr>
          <p:cNvPr id="160771" name="Text Box 3"/>
          <p:cNvSpPr txBox="1">
            <a:spLocks noChangeArrowheads="1"/>
          </p:cNvSpPr>
          <p:nvPr/>
        </p:nvSpPr>
        <p:spPr bwMode="auto">
          <a:xfrm>
            <a:off x="457200" y="1774825"/>
            <a:ext cx="8218488" cy="4514850"/>
          </a:xfrm>
          <a:prstGeom prst="rect">
            <a:avLst/>
          </a:prstGeom>
          <a:noFill/>
          <a:ln w="9525">
            <a:noFill/>
            <a:round/>
            <a:headEnd/>
            <a:tailEnd/>
          </a:ln>
        </p:spPr>
        <p:txBody>
          <a:bodyPr lIns="90000" tIns="45000" rIns="90000" bIns="45000"/>
          <a:lstStyle/>
          <a:p>
            <a:pPr marL="342900" indent="-341313" eaLnBrk="0" hangingPunct="0">
              <a:lnSpc>
                <a:spcPct val="102000"/>
              </a:lnSpc>
              <a:spcAft>
                <a:spcPts val="1425"/>
              </a:spcAft>
              <a:buSzPct val="100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000000"/>
                </a:solidFill>
                <a:latin typeface="Calibri" pitchFamily="34" charset="0"/>
                <a:cs typeface="Microsoft YaHei"/>
              </a:rPr>
              <a:t>For a </a:t>
            </a:r>
            <a:r>
              <a:rPr lang="en-US" sz="3200" smtClean="0">
                <a:solidFill>
                  <a:srgbClr val="000000"/>
                </a:solidFill>
                <a:latin typeface="Calibri" pitchFamily="34" charset="0"/>
                <a:cs typeface="Microsoft YaHei"/>
              </a:rPr>
              <a:t>village founded </a:t>
            </a:r>
            <a:r>
              <a:rPr lang="en-US" sz="3200">
                <a:solidFill>
                  <a:srgbClr val="000000"/>
                </a:solidFill>
                <a:latin typeface="Calibri" pitchFamily="34" charset="0"/>
                <a:cs typeface="Microsoft YaHei"/>
              </a:rPr>
              <a:t>in </a:t>
            </a:r>
            <a:r>
              <a:rPr lang="en-US" sz="3200" smtClean="0">
                <a:solidFill>
                  <a:srgbClr val="000000"/>
                </a:solidFill>
                <a:latin typeface="Calibri" pitchFamily="34" charset="0"/>
                <a:cs typeface="Microsoft YaHei"/>
              </a:rPr>
              <a:t>1760</a:t>
            </a:r>
            <a:endParaRPr lang="en-US" sz="3200">
              <a:solidFill>
                <a:srgbClr val="000000"/>
              </a:solidFill>
              <a:latin typeface="Calibri" pitchFamily="34" charset="0"/>
              <a:cs typeface="Microsoft YaHei"/>
            </a:endParaRPr>
          </a:p>
          <a:p>
            <a:pPr marL="342900" indent="-341313" eaLnBrk="0" hangingPunct="0">
              <a:lnSpc>
                <a:spcPct val="102000"/>
              </a:lnSpc>
              <a:spcAft>
                <a:spcPts val="1425"/>
              </a:spcAft>
              <a:buSzPct val="100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000000"/>
                </a:solidFill>
                <a:latin typeface="Calibri" pitchFamily="34" charset="0"/>
                <a:cs typeface="Microsoft YaHei"/>
              </a:rPr>
              <a:t>	046   </a:t>
            </a:r>
            <a:r>
              <a:rPr lang="en-US" sz="3200" smtClean="0">
                <a:solidFill>
                  <a:srgbClr val="000000"/>
                </a:solidFill>
                <a:latin typeface="Calibri" pitchFamily="34" charset="0"/>
                <a:cs typeface="Microsoft YaHei"/>
              </a:rPr>
              <a:t>$q </a:t>
            </a:r>
            <a:r>
              <a:rPr lang="en-US" sz="3200" smtClean="0">
                <a:solidFill>
                  <a:srgbClr val="000000"/>
                </a:solidFill>
                <a:latin typeface="Calibri" pitchFamily="34" charset="0"/>
                <a:cs typeface="Microsoft YaHei"/>
              </a:rPr>
              <a:t>1760 </a:t>
            </a:r>
            <a:r>
              <a:rPr lang="en-US" sz="3200" smtClean="0">
                <a:solidFill>
                  <a:srgbClr val="000000"/>
                </a:solidFill>
                <a:latin typeface="Calibri" pitchFamily="34" charset="0"/>
                <a:cs typeface="Microsoft YaHei"/>
              </a:rPr>
              <a:t>$2 edtf *</a:t>
            </a:r>
            <a:endParaRPr lang="en-US" sz="3200">
              <a:solidFill>
                <a:srgbClr val="000000"/>
              </a:solidFill>
              <a:latin typeface="Calibri" pitchFamily="34" charset="0"/>
              <a:cs typeface="Microsoft YaHei"/>
            </a:endParaRPr>
          </a:p>
          <a:p>
            <a:pPr marL="342900" indent="-341313" eaLnBrk="0" hangingPunct="0">
              <a:lnSpc>
                <a:spcPct val="102000"/>
              </a:lnSpc>
              <a:spcAft>
                <a:spcPts val="1425"/>
              </a:spcAft>
              <a:buSzPct val="100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000000"/>
                </a:solidFill>
                <a:latin typeface="Calibri" pitchFamily="34" charset="0"/>
                <a:cs typeface="Microsoft YaHei"/>
              </a:rPr>
              <a:t>For a </a:t>
            </a:r>
            <a:r>
              <a:rPr lang="en-US" sz="3200" smtClean="0">
                <a:solidFill>
                  <a:srgbClr val="000000"/>
                </a:solidFill>
                <a:latin typeface="Calibri" pitchFamily="34" charset="0"/>
                <a:cs typeface="Microsoft YaHei"/>
              </a:rPr>
              <a:t>city section that </a:t>
            </a:r>
            <a:r>
              <a:rPr lang="en-US" sz="3200">
                <a:solidFill>
                  <a:srgbClr val="000000"/>
                </a:solidFill>
                <a:latin typeface="Calibri" pitchFamily="34" charset="0"/>
                <a:cs typeface="Microsoft YaHei"/>
              </a:rPr>
              <a:t>started in 1960 and broke up in 1970</a:t>
            </a:r>
          </a:p>
          <a:p>
            <a:pPr marL="342900" indent="-341313" eaLnBrk="0" hangingPunct="0">
              <a:lnSpc>
                <a:spcPct val="102000"/>
              </a:lnSpc>
              <a:spcAft>
                <a:spcPts val="1425"/>
              </a:spcAft>
              <a:buSzPct val="100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000000"/>
                </a:solidFill>
                <a:latin typeface="Calibri" pitchFamily="34" charset="0"/>
                <a:cs typeface="Microsoft YaHei"/>
              </a:rPr>
              <a:t>	046   </a:t>
            </a:r>
            <a:r>
              <a:rPr lang="en-US" sz="3200" smtClean="0">
                <a:solidFill>
                  <a:srgbClr val="000000"/>
                </a:solidFill>
                <a:latin typeface="Calibri" pitchFamily="34" charset="0"/>
                <a:cs typeface="Microsoft YaHei"/>
              </a:rPr>
              <a:t>$q </a:t>
            </a:r>
            <a:r>
              <a:rPr lang="en-US" sz="3200">
                <a:solidFill>
                  <a:srgbClr val="000000"/>
                </a:solidFill>
                <a:latin typeface="Calibri" pitchFamily="34" charset="0"/>
                <a:cs typeface="Microsoft YaHei"/>
              </a:rPr>
              <a:t>1960 </a:t>
            </a:r>
            <a:r>
              <a:rPr lang="en-US" sz="3200" smtClean="0">
                <a:solidFill>
                  <a:srgbClr val="000000"/>
                </a:solidFill>
                <a:latin typeface="Calibri" pitchFamily="34" charset="0"/>
                <a:cs typeface="Microsoft YaHei"/>
              </a:rPr>
              <a:t>$r 1970 $2 edtf *</a:t>
            </a:r>
            <a:endParaRPr lang="en-US" sz="3200">
              <a:solidFill>
                <a:srgbClr val="000000"/>
              </a:solidFill>
              <a:latin typeface="Calibri" pitchFamily="34" charset="0"/>
              <a:cs typeface="Microsoft YaHei"/>
            </a:endParaRPr>
          </a:p>
          <a:p>
            <a:pPr marL="342900" indent="-341313" eaLnBrk="0" hangingPunct="0">
              <a:lnSpc>
                <a:spcPct val="102000"/>
              </a:lnSpc>
              <a:spcAft>
                <a:spcPts val="1425"/>
              </a:spcAft>
              <a:buSzPct val="100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smtClean="0">
                <a:solidFill>
                  <a:srgbClr val="000000"/>
                </a:solidFill>
                <a:latin typeface="Calibri" pitchFamily="34" charset="0"/>
                <a:cs typeface="Microsoft YaHei"/>
              </a:rPr>
              <a:t>Date of establishment: $q</a:t>
            </a:r>
            <a:endParaRPr lang="en-US" sz="3200">
              <a:solidFill>
                <a:srgbClr val="000000"/>
              </a:solidFill>
              <a:latin typeface="Calibri" pitchFamily="34" charset="0"/>
              <a:cs typeface="Microsoft YaHei"/>
            </a:endParaRPr>
          </a:p>
          <a:p>
            <a:pPr marL="342900" indent="-341313" eaLnBrk="0" hangingPunct="0">
              <a:lnSpc>
                <a:spcPct val="102000"/>
              </a:lnSpc>
              <a:spcAft>
                <a:spcPts val="1425"/>
              </a:spcAft>
              <a:buSzPct val="100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smtClean="0">
                <a:solidFill>
                  <a:srgbClr val="000000"/>
                </a:solidFill>
                <a:latin typeface="Calibri" pitchFamily="34" charset="0"/>
                <a:cs typeface="Microsoft YaHei"/>
              </a:rPr>
              <a:t>Date of termination: $r</a:t>
            </a:r>
            <a:endParaRPr lang="en-US" sz="3200">
              <a:solidFill>
                <a:srgbClr val="000000"/>
              </a:solidFill>
              <a:latin typeface="Calibri" pitchFamily="34" charset="0"/>
              <a:cs typeface="Microsoft YaHei"/>
            </a:endParaRPr>
          </a:p>
        </p:txBody>
      </p:sp>
      <p:sp>
        <p:nvSpPr>
          <p:cNvPr id="160772" name="Footer Placeholder 1"/>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solidFill>
                  <a:srgbClr val="898989"/>
                </a:solidFill>
                <a:latin typeface="Calibri" pitchFamily="34" charset="0"/>
                <a:cs typeface="Microsoft YaHei"/>
              </a:rPr>
              <a:t>Module </a:t>
            </a:r>
            <a:r>
              <a:rPr lang="en-US" sz="1200" smtClean="0">
                <a:solidFill>
                  <a:srgbClr val="898989"/>
                </a:solidFill>
                <a:latin typeface="Calibri" pitchFamily="34" charset="0"/>
                <a:cs typeface="Microsoft YaHei"/>
              </a:rPr>
              <a:t>6. </a:t>
            </a:r>
            <a:r>
              <a:rPr lang="en-US" sz="1200">
                <a:solidFill>
                  <a:srgbClr val="898989"/>
                </a:solidFill>
                <a:latin typeface="Calibri" pitchFamily="34" charset="0"/>
                <a:cs typeface="Microsoft YaHei"/>
              </a:rPr>
              <a:t>Describing Corporate Bodies</a:t>
            </a:r>
            <a:endParaRPr lang="en-US">
              <a:cs typeface="Microsoft YaHei"/>
            </a:endParaRPr>
          </a:p>
        </p:txBody>
      </p:sp>
      <p:sp>
        <p:nvSpPr>
          <p:cNvPr id="160773" name="Slide Number Placeholder 3"/>
          <p:cNvSpPr txBox="1">
            <a:spLocks noGrp="1"/>
          </p:cNvSpPr>
          <p:nvPr/>
        </p:nvSpPr>
        <p:spPr bwMode="auto">
          <a:xfrm>
            <a:off x="6553200" y="6356350"/>
            <a:ext cx="2120900" cy="460375"/>
          </a:xfrm>
          <a:prstGeom prst="rect">
            <a:avLst/>
          </a:prstGeom>
          <a:noFill/>
          <a:ln w="9525">
            <a:noFill/>
            <a:miter lim="800000"/>
            <a:headEnd/>
            <a:tailEnd/>
          </a:ln>
        </p:spPr>
        <p:txBody>
          <a:bodyPr lIns="90000" tIns="45000" rIns="90000" bIns="45000"/>
          <a:lstStyle/>
          <a:p>
            <a:pPr algn="r">
              <a:buSzPct val="100000"/>
              <a:tabLst>
                <a:tab pos="723900" algn="l"/>
                <a:tab pos="1447800" algn="l"/>
              </a:tabLst>
            </a:pPr>
            <a:fld id="{326F25E2-8621-46EF-98C3-FCA11310FCA9}" type="slidenum">
              <a:rPr lang="en-US" sz="1200">
                <a:latin typeface="Arial" panose="020B0604020202020204" pitchFamily="34" charset="0"/>
                <a:ea typeface="Arial Unicode MS" pitchFamily="34" charset="-128"/>
                <a:cs typeface="Arial" panose="020B0604020202020204" pitchFamily="34" charset="0"/>
              </a:rPr>
              <a:pPr algn="r">
                <a:buSzPct val="100000"/>
                <a:tabLst>
                  <a:tab pos="723900" algn="l"/>
                  <a:tab pos="1447800" algn="l"/>
                </a:tabLst>
              </a:pPr>
              <a:t>50</a:t>
            </a:fld>
            <a:endParaRPr lang="en-US" sz="1200">
              <a:latin typeface="Arial" panose="020B0604020202020204" pitchFamily="34" charset="0"/>
              <a:ea typeface="Arial Unicode MS" pitchFamily="34" charset="-128"/>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FD9C697A-F5DC-4EA9-9621-ECFB76347A72}" type="slidenum">
              <a:rPr lang="en-US" smtClean="0"/>
              <a:pPr>
                <a:defRPr/>
              </a:pPr>
              <a:t>50</a:t>
            </a:fld>
            <a:endParaRPr lang="en-US"/>
          </a:p>
        </p:txBody>
      </p:sp>
    </p:spTree>
    <p:extLst>
      <p:ext uri="{BB962C8B-B14F-4D97-AF65-F5344CB8AC3E}">
        <p14:creationId xmlns:p14="http://schemas.microsoft.com/office/powerpoint/2010/main" val="204404085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ext Box 2"/>
          <p:cNvSpPr txBox="1">
            <a:spLocks noChangeArrowheads="1"/>
          </p:cNvSpPr>
          <p:nvPr/>
        </p:nvSpPr>
        <p:spPr bwMode="auto">
          <a:xfrm>
            <a:off x="228600" y="152400"/>
            <a:ext cx="8763000" cy="1143000"/>
          </a:xfrm>
          <a:prstGeom prst="rect">
            <a:avLst/>
          </a:prstGeom>
          <a:noFill/>
          <a:ln w="9525">
            <a:noFill/>
            <a:round/>
            <a:headEnd/>
            <a:tailEnd/>
          </a:ln>
        </p:spPr>
        <p:txBody>
          <a:bodyPr lIns="90000" tIns="45000" rIns="90000" bIns="45000"/>
          <a:lstStyle/>
          <a:p>
            <a:pPr algn="ctr">
              <a:lnSpc>
                <a:spcPct val="102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Attributes of Corporate Bodies: Dates</a:t>
            </a:r>
            <a:endParaRPr lang="en-US" sz="4000">
              <a:solidFill>
                <a:srgbClr val="000000"/>
              </a:solidFill>
              <a:latin typeface="Calibri" pitchFamily="34" charset="0"/>
              <a:cs typeface="Microsoft YaHei"/>
            </a:endParaRPr>
          </a:p>
        </p:txBody>
      </p:sp>
      <p:sp>
        <p:nvSpPr>
          <p:cNvPr id="162818" name="Text Box 3"/>
          <p:cNvSpPr txBox="1">
            <a:spLocks noChangeArrowheads="1"/>
          </p:cNvSpPr>
          <p:nvPr/>
        </p:nvSpPr>
        <p:spPr bwMode="auto">
          <a:xfrm>
            <a:off x="609600" y="1752600"/>
            <a:ext cx="8229600" cy="5283200"/>
          </a:xfrm>
          <a:prstGeom prst="rect">
            <a:avLst/>
          </a:prstGeom>
          <a:noFill/>
          <a:ln w="9525">
            <a:noFill/>
            <a:round/>
            <a:headEnd/>
            <a:tailEnd/>
          </a:ln>
        </p:spPr>
        <p:txBody>
          <a:bodyPr lIns="90000" tIns="45000" rIns="90000" bIns="45000"/>
          <a:lstStyle/>
          <a:p>
            <a:pPr marL="342900" indent="-341313">
              <a:lnSpc>
                <a:spcPct val="102000"/>
              </a:lnSpc>
              <a:spcAft>
                <a:spcPts val="1425"/>
              </a:spcAft>
              <a:buSzPct val="100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smtClean="0">
                <a:solidFill>
                  <a:srgbClr val="000000"/>
                </a:solidFill>
                <a:latin typeface="Calibri" pitchFamily="34" charset="0"/>
                <a:cs typeface="Microsoft YaHei"/>
              </a:rPr>
              <a:t>Expressing unusual dates </a:t>
            </a:r>
            <a:r>
              <a:rPr lang="en-US" sz="2800">
                <a:solidFill>
                  <a:srgbClr val="000000"/>
                </a:solidFill>
                <a:latin typeface="Calibri" pitchFamily="34" charset="0"/>
                <a:cs typeface="Microsoft YaHei"/>
              </a:rPr>
              <a:t>in </a:t>
            </a:r>
            <a:r>
              <a:rPr lang="en-US" sz="2800" smtClean="0">
                <a:solidFill>
                  <a:srgbClr val="000000"/>
                </a:solidFill>
                <a:latin typeface="Calibri" pitchFamily="34" charset="0"/>
                <a:cs typeface="Microsoft YaHei"/>
              </a:rPr>
              <a:t>EDTF *</a:t>
            </a:r>
            <a:endParaRPr lang="en-US" sz="2800">
              <a:solidFill>
                <a:srgbClr val="000000"/>
              </a:solidFill>
              <a:latin typeface="Calibri" pitchFamily="34" charset="0"/>
              <a:cs typeface="Microsoft YaHei"/>
            </a:endParaRPr>
          </a:p>
          <a:p>
            <a:pPr lvl="1" indent="-284163">
              <a:lnSpc>
                <a:spcPct val="102000"/>
              </a:lnSpc>
              <a:spcAft>
                <a:spcPts val="1138"/>
              </a:spcAft>
              <a:buSzPct val="100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smtClean="0">
                <a:solidFill>
                  <a:srgbClr val="000000"/>
                </a:solidFill>
                <a:latin typeface="Calibri" pitchFamily="34" charset="0"/>
                <a:cs typeface="Microsoft YaHei"/>
              </a:rPr>
              <a:t>1902</a:t>
            </a:r>
            <a:r>
              <a:rPr lang="en-US" sz="2000">
                <a:solidFill>
                  <a:srgbClr val="000000"/>
                </a:solidFill>
                <a:latin typeface="Calibri" pitchFamily="34" charset="0"/>
                <a:cs typeface="Microsoft YaHei"/>
              </a:rPr>
              <a:t>? = 046   </a:t>
            </a:r>
            <a:r>
              <a:rPr lang="en-US" sz="2000" smtClean="0">
                <a:solidFill>
                  <a:srgbClr val="000000"/>
                </a:solidFill>
                <a:latin typeface="Calibri" pitchFamily="34" charset="0"/>
                <a:cs typeface="Microsoft YaHei"/>
              </a:rPr>
              <a:t>$q </a:t>
            </a:r>
            <a:r>
              <a:rPr lang="en-US" sz="2000">
                <a:solidFill>
                  <a:srgbClr val="000000"/>
                </a:solidFill>
                <a:latin typeface="Calibri" pitchFamily="34" charset="0"/>
                <a:cs typeface="Microsoft YaHei"/>
              </a:rPr>
              <a:t>1902? $2 edtf</a:t>
            </a:r>
          </a:p>
          <a:p>
            <a:pPr lvl="1" indent="-284163">
              <a:lnSpc>
                <a:spcPct val="102000"/>
              </a:lnSpc>
              <a:spcAft>
                <a:spcPts val="1138"/>
              </a:spcAft>
              <a:buSzPct val="100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a:solidFill>
                  <a:srgbClr val="000000"/>
                </a:solidFill>
                <a:latin typeface="Calibri" pitchFamily="34" charset="0"/>
                <a:cs typeface="Microsoft YaHei"/>
              </a:rPr>
              <a:t>Approximately 1902 = 046   </a:t>
            </a:r>
            <a:r>
              <a:rPr lang="en-US" sz="2000" smtClean="0">
                <a:solidFill>
                  <a:srgbClr val="000000"/>
                </a:solidFill>
                <a:latin typeface="Calibri" pitchFamily="34" charset="0"/>
                <a:cs typeface="Microsoft YaHei"/>
              </a:rPr>
              <a:t>$q </a:t>
            </a:r>
            <a:r>
              <a:rPr lang="en-US" sz="2000">
                <a:solidFill>
                  <a:srgbClr val="000000"/>
                </a:solidFill>
                <a:latin typeface="Calibri" pitchFamily="34" charset="0"/>
                <a:cs typeface="Microsoft YaHei"/>
              </a:rPr>
              <a:t>1902~ $2 edtf</a:t>
            </a:r>
          </a:p>
          <a:p>
            <a:pPr lvl="1" indent="-284163">
              <a:lnSpc>
                <a:spcPct val="102000"/>
              </a:lnSpc>
              <a:spcAft>
                <a:spcPts val="1138"/>
              </a:spcAft>
              <a:buSzPct val="100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a:solidFill>
                  <a:srgbClr val="000000"/>
                </a:solidFill>
                <a:latin typeface="Calibri" pitchFamily="34" charset="0"/>
                <a:cs typeface="Microsoft YaHei"/>
              </a:rPr>
              <a:t>Either 1901 and 1902 = 046   </a:t>
            </a:r>
            <a:r>
              <a:rPr lang="en-US" sz="2000" smtClean="0">
                <a:solidFill>
                  <a:srgbClr val="000000"/>
                </a:solidFill>
                <a:latin typeface="Calibri" pitchFamily="34" charset="0"/>
                <a:cs typeface="Microsoft YaHei"/>
              </a:rPr>
              <a:t>$q </a:t>
            </a:r>
            <a:r>
              <a:rPr lang="en-US" sz="2000">
                <a:solidFill>
                  <a:srgbClr val="000000"/>
                </a:solidFill>
                <a:latin typeface="Calibri" pitchFamily="34" charset="0"/>
                <a:cs typeface="Microsoft YaHei"/>
              </a:rPr>
              <a:t>[1901,1902] $2 </a:t>
            </a:r>
            <a:r>
              <a:rPr lang="en-US" sz="2000" smtClean="0">
                <a:solidFill>
                  <a:srgbClr val="000000"/>
                </a:solidFill>
                <a:latin typeface="Calibri" pitchFamily="34" charset="0"/>
                <a:cs typeface="Microsoft YaHei"/>
              </a:rPr>
              <a:t>edtf</a:t>
            </a:r>
          </a:p>
          <a:p>
            <a:pPr lvl="1" indent="-284163">
              <a:lnSpc>
                <a:spcPct val="102000"/>
              </a:lnSpc>
              <a:spcAft>
                <a:spcPts val="1138"/>
              </a:spcAft>
              <a:buSzPct val="100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smtClean="0">
                <a:solidFill>
                  <a:srgbClr val="000000"/>
                </a:solidFill>
                <a:latin typeface="Calibri" pitchFamily="34" charset="0"/>
                <a:cs typeface="Microsoft YaHei"/>
              </a:rPr>
              <a:t>Between 1950 and 1955 = 046  $q [1950..1955] $2 edtf</a:t>
            </a:r>
          </a:p>
          <a:p>
            <a:pPr lvl="1" indent="-284163">
              <a:lnSpc>
                <a:spcPct val="102000"/>
              </a:lnSpc>
              <a:spcAft>
                <a:spcPts val="1138"/>
              </a:spcAft>
              <a:buSzPct val="100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a:solidFill>
                  <a:srgbClr val="000000"/>
                </a:solidFill>
                <a:latin typeface="Calibri" pitchFamily="34" charset="0"/>
                <a:cs typeface="Microsoft YaHei"/>
              </a:rPr>
              <a:t>BC dates begin with a negative sign, and are one year off (because there was no year </a:t>
            </a:r>
            <a:r>
              <a:rPr lang="en-US" sz="2000" smtClean="0">
                <a:solidFill>
                  <a:srgbClr val="000000"/>
                </a:solidFill>
                <a:latin typeface="Calibri" pitchFamily="34" charset="0"/>
                <a:cs typeface="Microsoft YaHei"/>
              </a:rPr>
              <a:t>0)</a:t>
            </a:r>
          </a:p>
          <a:p>
            <a:pPr lvl="2" indent="-284163">
              <a:lnSpc>
                <a:spcPct val="102000"/>
              </a:lnSpc>
              <a:spcAft>
                <a:spcPts val="1138"/>
              </a:spcAft>
              <a:buSzPct val="100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smtClean="0">
                <a:solidFill>
                  <a:srgbClr val="000000"/>
                </a:solidFill>
                <a:latin typeface="Calibri" pitchFamily="34" charset="0"/>
                <a:cs typeface="Microsoft YaHei"/>
              </a:rPr>
              <a:t>147 </a:t>
            </a:r>
            <a:r>
              <a:rPr lang="en-US" sz="2000">
                <a:solidFill>
                  <a:srgbClr val="000000"/>
                </a:solidFill>
                <a:latin typeface="Calibri" pitchFamily="34" charset="0"/>
                <a:cs typeface="Microsoft YaHei"/>
              </a:rPr>
              <a:t>B.C. = 046   </a:t>
            </a:r>
            <a:r>
              <a:rPr lang="en-US" sz="2000" smtClean="0">
                <a:solidFill>
                  <a:srgbClr val="000000"/>
                </a:solidFill>
                <a:latin typeface="Calibri" pitchFamily="34" charset="0"/>
                <a:cs typeface="Microsoft YaHei"/>
              </a:rPr>
              <a:t>$q </a:t>
            </a:r>
            <a:r>
              <a:rPr lang="en-US" sz="2000">
                <a:solidFill>
                  <a:srgbClr val="000000"/>
                </a:solidFill>
                <a:latin typeface="Calibri" pitchFamily="34" charset="0"/>
                <a:cs typeface="Microsoft YaHei"/>
              </a:rPr>
              <a:t>-0146 $2 </a:t>
            </a:r>
            <a:r>
              <a:rPr lang="en-US" sz="2000" smtClean="0">
                <a:solidFill>
                  <a:srgbClr val="000000"/>
                </a:solidFill>
                <a:latin typeface="Calibri" pitchFamily="34" charset="0"/>
                <a:cs typeface="Microsoft YaHei"/>
              </a:rPr>
              <a:t>edtf</a:t>
            </a:r>
            <a:endParaRPr lang="en-US" sz="3200">
              <a:solidFill>
                <a:srgbClr val="000000"/>
              </a:solidFill>
              <a:latin typeface="Calibri" pitchFamily="34" charset="0"/>
              <a:cs typeface="Microsoft YaHei"/>
            </a:endParaRPr>
          </a:p>
          <a:p>
            <a:pPr lvl="1" indent="-284163">
              <a:lnSpc>
                <a:spcPct val="102000"/>
              </a:lnSpc>
              <a:spcAft>
                <a:spcPts val="1138"/>
              </a:spcAft>
              <a:buSzPct val="1000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a:solidFill>
                  <a:srgbClr val="000000"/>
                </a:solidFill>
                <a:latin typeface="Calibri" pitchFamily="34" charset="0"/>
                <a:cs typeface="Microsoft YaHei"/>
              </a:rPr>
              <a:t>See </a:t>
            </a:r>
            <a:r>
              <a:rPr lang="en-US" sz="2000">
                <a:solidFill>
                  <a:schemeClr val="tx1"/>
                </a:solidFill>
                <a:latin typeface="Calibri" pitchFamily="34" charset="0"/>
                <a:cs typeface="Microsoft YaHei"/>
              </a:rPr>
              <a:t>https://www.loc.gov/standards/datetime</a:t>
            </a:r>
            <a:r>
              <a:rPr lang="en-US" sz="2000" smtClean="0">
                <a:solidFill>
                  <a:schemeClr val="tx1"/>
                </a:solidFill>
                <a:latin typeface="Calibri" pitchFamily="34" charset="0"/>
                <a:cs typeface="Microsoft YaHei"/>
              </a:rPr>
              <a:t>/</a:t>
            </a:r>
            <a:r>
              <a:rPr lang="en-US" sz="2000" smtClean="0">
                <a:solidFill>
                  <a:srgbClr val="000000"/>
                </a:solidFill>
                <a:latin typeface="Calibri" pitchFamily="34" charset="0"/>
                <a:cs typeface="Microsoft YaHei"/>
              </a:rPr>
              <a:t> for other situations</a:t>
            </a:r>
            <a:endParaRPr lang="en-US" sz="2000">
              <a:solidFill>
                <a:srgbClr val="000000"/>
              </a:solidFill>
              <a:latin typeface="Calibri" pitchFamily="34" charset="0"/>
              <a:cs typeface="Microsoft YaHei"/>
            </a:endParaRPr>
          </a:p>
        </p:txBody>
      </p:sp>
      <p:sp>
        <p:nvSpPr>
          <p:cNvPr id="162819" name="Footer Placeholder 1"/>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solidFill>
                  <a:srgbClr val="898989"/>
                </a:solidFill>
                <a:latin typeface="Calibri" pitchFamily="34" charset="0"/>
                <a:cs typeface="Microsoft YaHei"/>
              </a:rPr>
              <a:t>Module </a:t>
            </a:r>
            <a:r>
              <a:rPr lang="en-US" sz="1200" smtClean="0">
                <a:solidFill>
                  <a:srgbClr val="898989"/>
                </a:solidFill>
                <a:latin typeface="Calibri" pitchFamily="34" charset="0"/>
                <a:cs typeface="Microsoft YaHei"/>
              </a:rPr>
              <a:t>6. </a:t>
            </a:r>
            <a:r>
              <a:rPr lang="en-US" sz="1200">
                <a:solidFill>
                  <a:srgbClr val="898989"/>
                </a:solidFill>
                <a:latin typeface="Calibri" pitchFamily="34" charset="0"/>
                <a:cs typeface="Microsoft YaHei"/>
              </a:rPr>
              <a:t>Describing Corporate Bodies</a:t>
            </a:r>
            <a:endParaRPr lang="en-US">
              <a:cs typeface="Microsoft YaHei"/>
            </a:endParaRPr>
          </a:p>
        </p:txBody>
      </p:sp>
      <p:sp>
        <p:nvSpPr>
          <p:cNvPr id="162820" name="Slide Number Placeholder 3"/>
          <p:cNvSpPr txBox="1">
            <a:spLocks noGrp="1"/>
          </p:cNvSpPr>
          <p:nvPr/>
        </p:nvSpPr>
        <p:spPr bwMode="auto">
          <a:xfrm>
            <a:off x="6553200" y="6356350"/>
            <a:ext cx="2120900" cy="460375"/>
          </a:xfrm>
          <a:prstGeom prst="rect">
            <a:avLst/>
          </a:prstGeom>
          <a:noFill/>
          <a:ln w="9525">
            <a:noFill/>
            <a:miter lim="800000"/>
            <a:headEnd/>
            <a:tailEnd/>
          </a:ln>
        </p:spPr>
        <p:txBody>
          <a:bodyPr lIns="90000" tIns="45000" rIns="90000" bIns="45000"/>
          <a:lstStyle/>
          <a:p>
            <a:pPr algn="r">
              <a:buSzPct val="100000"/>
              <a:tabLst>
                <a:tab pos="723900" algn="l"/>
                <a:tab pos="1447800" algn="l"/>
              </a:tabLst>
            </a:pPr>
            <a:fld id="{1089DAAC-5BB9-4F16-9D12-BF9DE642F4BE}" type="slidenum">
              <a:rPr lang="en-US" sz="1200">
                <a:latin typeface="Arial" panose="020B0604020202020204" pitchFamily="34" charset="0"/>
                <a:ea typeface="Arial Unicode MS" pitchFamily="34" charset="-128"/>
                <a:cs typeface="Arial" panose="020B0604020202020204" pitchFamily="34" charset="0"/>
              </a:rPr>
              <a:pPr algn="r">
                <a:buSzPct val="100000"/>
                <a:tabLst>
                  <a:tab pos="723900" algn="l"/>
                  <a:tab pos="1447800" algn="l"/>
                </a:tabLst>
              </a:pPr>
              <a:t>51</a:t>
            </a:fld>
            <a:endParaRPr lang="en-US" sz="1200">
              <a:latin typeface="Arial" panose="020B0604020202020204" pitchFamily="34" charset="0"/>
              <a:ea typeface="Arial Unicode MS" pitchFamily="34" charset="-128"/>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FD9C697A-F5DC-4EA9-9621-ECFB76347A72}" type="slidenum">
              <a:rPr lang="en-US" smtClean="0"/>
              <a:pPr>
                <a:defRPr/>
              </a:pPr>
              <a:t>51</a:t>
            </a:fld>
            <a:endParaRPr lang="en-US"/>
          </a:p>
        </p:txBody>
      </p:sp>
    </p:spTree>
    <p:extLst>
      <p:ext uri="{BB962C8B-B14F-4D97-AF65-F5344CB8AC3E}">
        <p14:creationId xmlns:p14="http://schemas.microsoft.com/office/powerpoint/2010/main" val="6510578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Date Attribute (Turin)</a:t>
            </a:r>
            <a:endParaRPr lang="en-US"/>
          </a:p>
        </p:txBody>
      </p:sp>
      <p:sp>
        <p:nvSpPr>
          <p:cNvPr id="3" name="Content Placeholder 2"/>
          <p:cNvSpPr>
            <a:spLocks noGrp="1"/>
          </p:cNvSpPr>
          <p:nvPr>
            <p:ph idx="1"/>
          </p:nvPr>
        </p:nvSpPr>
        <p:spPr/>
        <p:txBody>
          <a:bodyPr/>
          <a:lstStyle/>
          <a:p>
            <a:pPr marL="0" indent="0">
              <a:buNone/>
            </a:pPr>
            <a:r>
              <a:rPr lang="en-US" sz="1600"/>
              <a:t>046	</a:t>
            </a:r>
            <a:r>
              <a:rPr lang="en-US" sz="1600" smtClean="0"/>
              <a:t>$q </a:t>
            </a:r>
            <a:r>
              <a:rPr lang="en-US" sz="1600" b="1"/>
              <a:t>-0027~ </a:t>
            </a:r>
            <a:r>
              <a:rPr lang="en-US" sz="1600"/>
              <a:t>$2 edtf</a:t>
            </a:r>
          </a:p>
          <a:p>
            <a:pPr marL="0" indent="0">
              <a:buNone/>
            </a:pPr>
            <a:r>
              <a:rPr lang="en-US" sz="1600" smtClean="0"/>
              <a:t>151	$a Turin (Italy)</a:t>
            </a:r>
          </a:p>
          <a:p>
            <a:pPr marL="914400" indent="-914400">
              <a:buNone/>
            </a:pPr>
            <a:r>
              <a:rPr lang="en-US" sz="1600"/>
              <a:t>370	$f Piedmont (Italy) $c Italy $2 naf</a:t>
            </a:r>
          </a:p>
          <a:p>
            <a:pPr marL="914400" indent="-914400">
              <a:buNone/>
            </a:pPr>
            <a:r>
              <a:rPr lang="en-US" sz="1600" smtClean="0"/>
              <a:t>451</a:t>
            </a:r>
            <a:r>
              <a:rPr lang="en-US" sz="1600"/>
              <a:t>	$a </a:t>
            </a:r>
            <a:r>
              <a:rPr lang="en-US" sz="1600" smtClean="0"/>
              <a:t>Torino</a:t>
            </a:r>
            <a:r>
              <a:rPr lang="en-US" sz="1600"/>
              <a:t> (Italy)</a:t>
            </a:r>
            <a:endParaRPr lang="en-US" sz="1600" smtClean="0"/>
          </a:p>
          <a:p>
            <a:pPr marL="914400" indent="-914400">
              <a:buNone/>
            </a:pPr>
            <a:r>
              <a:rPr lang="en-US" sz="1600" smtClean="0"/>
              <a:t>451	$a Città di Torino</a:t>
            </a:r>
            <a:r>
              <a:rPr lang="en-US" sz="1600"/>
              <a:t> (Italy)</a:t>
            </a:r>
            <a:r>
              <a:rPr lang="en-US" sz="1600" smtClean="0"/>
              <a:t> </a:t>
            </a:r>
          </a:p>
          <a:p>
            <a:pPr marL="914400" indent="-914400">
              <a:buNone/>
            </a:pPr>
            <a:r>
              <a:rPr lang="en-US" sz="1600" smtClean="0"/>
              <a:t>451</a:t>
            </a:r>
            <a:r>
              <a:rPr lang="en-US" sz="1600"/>
              <a:t>	$a Augusta </a:t>
            </a:r>
            <a:r>
              <a:rPr lang="en-US" sz="1600" smtClean="0"/>
              <a:t>Taurinorum</a:t>
            </a:r>
            <a:r>
              <a:rPr lang="en-US" sz="1600"/>
              <a:t> (Italy)</a:t>
            </a:r>
            <a:r>
              <a:rPr lang="en-US" sz="1600" smtClean="0"/>
              <a:t> </a:t>
            </a:r>
            <a:endParaRPr lang="en-US" sz="1600"/>
          </a:p>
          <a:p>
            <a:pPr marL="914400" indent="-914400">
              <a:buNone/>
            </a:pPr>
            <a:r>
              <a:rPr lang="en-US" sz="1600"/>
              <a:t>451	$a Julia Augusta </a:t>
            </a:r>
            <a:r>
              <a:rPr lang="en-US" sz="1600" smtClean="0"/>
              <a:t>Taurinorum </a:t>
            </a:r>
            <a:r>
              <a:rPr lang="en-US" sz="1600"/>
              <a:t>(Italy)</a:t>
            </a:r>
          </a:p>
          <a:p>
            <a:pPr marL="914400" indent="-914400">
              <a:buNone/>
            </a:pPr>
            <a:r>
              <a:rPr lang="en-US" sz="1600"/>
              <a:t>451	$a Taurasia </a:t>
            </a:r>
            <a:r>
              <a:rPr lang="en-US" sz="1600" smtClean="0"/>
              <a:t>(</a:t>
            </a:r>
            <a:r>
              <a:rPr lang="en-US" sz="1600"/>
              <a:t>Italy)</a:t>
            </a:r>
          </a:p>
          <a:p>
            <a:pPr marL="914400" indent="-914400">
              <a:buNone/>
            </a:pPr>
            <a:r>
              <a:rPr lang="en-US" sz="1600"/>
              <a:t>451	$a Castra Taurinorum </a:t>
            </a:r>
            <a:r>
              <a:rPr lang="en-US" sz="1600" smtClean="0"/>
              <a:t>(</a:t>
            </a:r>
            <a:r>
              <a:rPr lang="en-US" sz="1600"/>
              <a:t>Italy)</a:t>
            </a:r>
          </a:p>
          <a:p>
            <a:pPr marL="914400" indent="-914400">
              <a:buNone/>
            </a:pPr>
            <a:r>
              <a:rPr lang="en-US" sz="1600" smtClean="0"/>
              <a:t>670</a:t>
            </a:r>
            <a:r>
              <a:rPr lang="en-US" sz="1600"/>
              <a:t>	$a GeoNames, 20 October 2012 $b (Conventional name: Turin; in Piemonte, Italy; approved name: Torino; variant names: Augusta Taurinorum, Julia Augusta Taurinorum, Taurasia, 45°03’00”N, 007°40’00" E)</a:t>
            </a:r>
          </a:p>
          <a:p>
            <a:pPr marL="914400" indent="-914400">
              <a:buNone/>
            </a:pPr>
            <a:r>
              <a:rPr lang="en-US" sz="1600"/>
              <a:t>670	$a Wikipedia, 20 October 2012 $b (Turin; Torino; Città di Torino; Augusta Taurinorum; comune, city in Piedmont, Italy; 45° 03' N, 07° 42' E; home of the Shroud of Turin; first settlement a Roman military camp Castra Taurinorum, probably 28 BC)</a:t>
            </a:r>
          </a:p>
          <a:p>
            <a:pPr marL="914400" indent="-914400">
              <a:buNone/>
            </a:pPr>
            <a:r>
              <a:rPr lang="en-US" sz="1600"/>
              <a:t>670	$a Città di Torino English language edition, via WWW 20 October 2012 $b (Turin)</a:t>
            </a:r>
          </a:p>
          <a:p>
            <a:pPr marL="0" indent="0">
              <a:buNone/>
            </a:pPr>
            <a:endParaRPr lang="en-US" smtClean="0"/>
          </a:p>
          <a:p>
            <a:pPr marL="1146175" indent="-1146175">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52</a:t>
            </a:fld>
            <a:endParaRPr lang="en-US"/>
          </a:p>
        </p:txBody>
      </p:sp>
    </p:spTree>
    <p:extLst>
      <p:ext uri="{BB962C8B-B14F-4D97-AF65-F5344CB8AC3E}">
        <p14:creationId xmlns:p14="http://schemas.microsoft.com/office/powerpoint/2010/main" val="21002065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Date Attribute (Orem)</a:t>
            </a:r>
            <a:endParaRPr lang="en-US"/>
          </a:p>
        </p:txBody>
      </p:sp>
      <p:sp>
        <p:nvSpPr>
          <p:cNvPr id="3" name="Content Placeholder 2"/>
          <p:cNvSpPr>
            <a:spLocks noGrp="1"/>
          </p:cNvSpPr>
          <p:nvPr>
            <p:ph idx="1"/>
          </p:nvPr>
        </p:nvSpPr>
        <p:spPr/>
        <p:txBody>
          <a:bodyPr/>
          <a:lstStyle/>
          <a:p>
            <a:pPr marL="914400" indent="-914400">
              <a:buNone/>
            </a:pPr>
            <a:r>
              <a:rPr lang="en-US" sz="1800"/>
              <a:t>046	</a:t>
            </a:r>
            <a:r>
              <a:rPr lang="en-US" sz="1800" smtClean="0"/>
              <a:t>$q </a:t>
            </a:r>
            <a:r>
              <a:rPr lang="en-US" sz="1800" b="1" smtClean="0"/>
              <a:t>1914 </a:t>
            </a:r>
            <a:r>
              <a:rPr lang="en-US" sz="1800" smtClean="0"/>
              <a:t>$2 edtf</a:t>
            </a:r>
            <a:endParaRPr lang="en-US" sz="1800" b="1"/>
          </a:p>
          <a:p>
            <a:pPr marL="914400" indent="-914400">
              <a:buNone/>
            </a:pPr>
            <a:r>
              <a:rPr lang="en-US" sz="1800" smtClean="0"/>
              <a:t>151	$</a:t>
            </a:r>
            <a:r>
              <a:rPr lang="en-US" sz="1800"/>
              <a:t>a </a:t>
            </a:r>
            <a:r>
              <a:rPr lang="en-US" sz="1800" smtClean="0"/>
              <a:t>Orem</a:t>
            </a:r>
            <a:r>
              <a:rPr lang="en-US" sz="1800"/>
              <a:t> (Utah)</a:t>
            </a:r>
            <a:endParaRPr lang="en-US" sz="1800" smtClean="0"/>
          </a:p>
          <a:p>
            <a:pPr marL="914400" indent="-914400">
              <a:buNone/>
            </a:pPr>
            <a:r>
              <a:rPr lang="en-US" sz="1800" smtClean="0"/>
              <a:t>370	$f Utah County (Utah) $f Utah $c United States $2 naf</a:t>
            </a:r>
          </a:p>
          <a:p>
            <a:pPr marL="914400" indent="-914400">
              <a:buNone/>
            </a:pPr>
            <a:r>
              <a:rPr lang="en-US" sz="1800" smtClean="0"/>
              <a:t>451</a:t>
            </a:r>
            <a:r>
              <a:rPr lang="en-US" sz="1800"/>
              <a:t>	$a City of </a:t>
            </a:r>
            <a:r>
              <a:rPr lang="en-US" sz="1800" smtClean="0"/>
              <a:t>Orem</a:t>
            </a:r>
            <a:r>
              <a:rPr lang="en-US" sz="1800"/>
              <a:t> (Utah)</a:t>
            </a:r>
          </a:p>
          <a:p>
            <a:pPr marL="914400" indent="-914400">
              <a:buNone/>
            </a:pPr>
            <a:r>
              <a:rPr lang="en-US" sz="1800"/>
              <a:t>451	$a Orem </a:t>
            </a:r>
            <a:r>
              <a:rPr lang="en-US" sz="1800" smtClean="0"/>
              <a:t>City</a:t>
            </a:r>
            <a:r>
              <a:rPr lang="en-US" sz="1800"/>
              <a:t> (Utah)</a:t>
            </a:r>
          </a:p>
          <a:p>
            <a:pPr marL="914400" indent="-914400">
              <a:buNone/>
            </a:pPr>
            <a:r>
              <a:rPr lang="en-US" sz="1800"/>
              <a:t>451	$a </a:t>
            </a:r>
            <a:r>
              <a:rPr lang="en-US" sz="1800" smtClean="0"/>
              <a:t>Sharon</a:t>
            </a:r>
            <a:r>
              <a:rPr lang="en-US" sz="1800"/>
              <a:t> (Utah)</a:t>
            </a:r>
          </a:p>
          <a:p>
            <a:pPr marL="914400" indent="-914400">
              <a:buNone/>
            </a:pPr>
            <a:r>
              <a:rPr lang="en-US" sz="1800"/>
              <a:t>451	$a Provo </a:t>
            </a:r>
            <a:r>
              <a:rPr lang="en-US" sz="1800" smtClean="0"/>
              <a:t>Bench (Utah)</a:t>
            </a:r>
            <a:endParaRPr lang="en-US" sz="1800"/>
          </a:p>
          <a:p>
            <a:pPr marL="914400" indent="-914400">
              <a:buNone/>
            </a:pPr>
            <a:r>
              <a:rPr lang="en-US" sz="1800" smtClean="0"/>
              <a:t>670</a:t>
            </a:r>
            <a:r>
              <a:rPr lang="en-US" sz="1800"/>
              <a:t>	</a:t>
            </a:r>
            <a:r>
              <a:rPr lang="en-US" sz="1800" smtClean="0"/>
              <a:t>$</a:t>
            </a:r>
            <a:r>
              <a:rPr lang="en-US" sz="1800"/>
              <a:t>a GNIS, 20 October 2012 $b (Orem, populated place, Utah County, Utah, U.S., 40°17’49”N, 111°41’41”W)</a:t>
            </a:r>
          </a:p>
          <a:p>
            <a:pPr marL="914400" indent="-914400">
              <a:buNone/>
            </a:pPr>
            <a:r>
              <a:rPr lang="en-US" sz="1800"/>
              <a:t>670	</a:t>
            </a:r>
            <a:r>
              <a:rPr lang="en-US" sz="1800" smtClean="0"/>
              <a:t>$</a:t>
            </a:r>
            <a:r>
              <a:rPr lang="en-US" sz="1800"/>
              <a:t>a Wikipedia, 20 October 2012 $b (Orem, Utah; City of Orem; in Utah County, Utah, United States; area settled in 1877 but named Orem in 1914; also known as Provo Bench, Sharon)</a:t>
            </a:r>
          </a:p>
          <a:p>
            <a:pPr marL="914400" indent="-914400">
              <a:buNone/>
            </a:pPr>
            <a:r>
              <a:rPr lang="en-US" sz="1800"/>
              <a:t>670	</a:t>
            </a:r>
            <a:r>
              <a:rPr lang="en-US" sz="1800" smtClean="0"/>
              <a:t>$</a:t>
            </a:r>
            <a:r>
              <a:rPr lang="en-US" sz="1800"/>
              <a:t>a City of Orem, via WWW, 20 October 2012 $b (Orem, City of Orem, Orem City)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53</a:t>
            </a:fld>
            <a:endParaRPr lang="en-US"/>
          </a:p>
        </p:txBody>
      </p:sp>
    </p:spTree>
    <p:extLst>
      <p:ext uri="{BB962C8B-B14F-4D97-AF65-F5344CB8AC3E}">
        <p14:creationId xmlns:p14="http://schemas.microsoft.com/office/powerpoint/2010/main" val="34051519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Attributes of Places: Other Designation</a:t>
            </a:r>
          </a:p>
        </p:txBody>
      </p:sp>
      <p:sp>
        <p:nvSpPr>
          <p:cNvPr id="39939" name="Content Placeholder 2"/>
          <p:cNvSpPr>
            <a:spLocks noGrp="1"/>
          </p:cNvSpPr>
          <p:nvPr>
            <p:ph idx="1"/>
          </p:nvPr>
        </p:nvSpPr>
        <p:spPr/>
        <p:txBody>
          <a:bodyPr/>
          <a:lstStyle/>
          <a:p>
            <a:r>
              <a:rPr lang="en-US" sz="2800"/>
              <a:t>No specific instructions in Chapter 16, but for jurisdictions we can follow the guidelines for corporate bodies (</a:t>
            </a:r>
            <a:r>
              <a:rPr lang="en-US" sz="2800" smtClean="0"/>
              <a:t>11.7) </a:t>
            </a:r>
          </a:p>
          <a:p>
            <a:r>
              <a:rPr lang="en-US" sz="2800" smtClean="0"/>
              <a:t>Can record the type of jurisdiction or other types of information</a:t>
            </a:r>
          </a:p>
          <a:p>
            <a:r>
              <a:rPr lang="en-US" sz="2800" smtClean="0"/>
              <a:t>Record this element in a MARC authorities 368 field, subfield $b or (sometimes) $c. </a:t>
            </a:r>
          </a:p>
          <a:p>
            <a:r>
              <a:rPr lang="en-US" sz="2800" smtClean="0"/>
              <a:t>PCC practice prefers controlled vocabulary. If you record a controlled term, give the source in $2 (e.g. $2 lcsh)</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54</a:t>
            </a:fld>
            <a:endParaRPr lang="en-US"/>
          </a:p>
        </p:txBody>
      </p:sp>
    </p:spTree>
    <p:extLst>
      <p:ext uri="{BB962C8B-B14F-4D97-AF65-F5344CB8AC3E}">
        <p14:creationId xmlns:p14="http://schemas.microsoft.com/office/powerpoint/2010/main" val="33693262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Attributes of Places: Other Designation</a:t>
            </a:r>
          </a:p>
        </p:txBody>
      </p:sp>
      <p:sp>
        <p:nvSpPr>
          <p:cNvPr id="40963" name="Content Placeholder 2"/>
          <p:cNvSpPr>
            <a:spLocks noGrp="1"/>
          </p:cNvSpPr>
          <p:nvPr>
            <p:ph idx="1"/>
          </p:nvPr>
        </p:nvSpPr>
        <p:spPr/>
        <p:txBody>
          <a:bodyPr/>
          <a:lstStyle/>
          <a:p>
            <a:pPr>
              <a:buFont typeface="Arial" charset="0"/>
              <a:buNone/>
            </a:pPr>
            <a:r>
              <a:rPr lang="en-US" sz="2000" dirty="0" smtClean="0"/>
              <a:t>151	$a Rome (Italy)</a:t>
            </a:r>
          </a:p>
          <a:p>
            <a:pPr>
              <a:buFont typeface="Arial" charset="0"/>
              <a:buNone/>
            </a:pPr>
            <a:r>
              <a:rPr lang="en-US" sz="2000" dirty="0" smtClean="0"/>
              <a:t>368     	$</a:t>
            </a:r>
            <a:r>
              <a:rPr lang="en-US" sz="2000" smtClean="0"/>
              <a:t>b City [or Cities and towns $2 lcsh]</a:t>
            </a:r>
            <a:endParaRPr lang="en-US" sz="2000" dirty="0" smtClean="0"/>
          </a:p>
          <a:p>
            <a:pPr>
              <a:buFont typeface="Arial" charset="0"/>
              <a:buNone/>
            </a:pPr>
            <a:endParaRPr lang="en-US" sz="2000" dirty="0" smtClean="0"/>
          </a:p>
          <a:p>
            <a:pPr>
              <a:buFont typeface="Arial" charset="0"/>
              <a:buNone/>
            </a:pPr>
            <a:r>
              <a:rPr lang="en-US" sz="2000" dirty="0" smtClean="0"/>
              <a:t>151	$a France</a:t>
            </a:r>
          </a:p>
          <a:p>
            <a:pPr>
              <a:buFont typeface="Arial" charset="0"/>
              <a:buNone/>
            </a:pPr>
            <a:r>
              <a:rPr lang="en-US" sz="2000" dirty="0" smtClean="0"/>
              <a:t>368     	$</a:t>
            </a:r>
            <a:r>
              <a:rPr lang="en-US" sz="2000" dirty="0"/>
              <a:t>b</a:t>
            </a:r>
            <a:r>
              <a:rPr lang="en-US" sz="2000" dirty="0" smtClean="0"/>
              <a:t> Country</a:t>
            </a:r>
          </a:p>
          <a:p>
            <a:pPr>
              <a:buFont typeface="Arial" charset="0"/>
              <a:buNone/>
            </a:pPr>
            <a:endParaRPr lang="en-US" sz="2000" dirty="0" smtClean="0"/>
          </a:p>
          <a:p>
            <a:pPr>
              <a:buNone/>
            </a:pPr>
            <a:r>
              <a:rPr lang="en-US" sz="2000" dirty="0" smtClean="0"/>
              <a:t>151	$a </a:t>
            </a:r>
            <a:r>
              <a:rPr lang="en-US" sz="2000" dirty="0"/>
              <a:t>Congo (Democratic Republic</a:t>
            </a:r>
            <a:r>
              <a:rPr lang="en-US" sz="2000" dirty="0" smtClean="0"/>
              <a:t>)</a:t>
            </a:r>
          </a:p>
          <a:p>
            <a:pPr>
              <a:buNone/>
            </a:pPr>
            <a:r>
              <a:rPr lang="en-US" sz="2000" dirty="0" smtClean="0"/>
              <a:t>368     	</a:t>
            </a:r>
            <a:r>
              <a:rPr lang="en-US" sz="2000" dirty="0"/>
              <a:t>$b </a:t>
            </a:r>
            <a:r>
              <a:rPr lang="en-US" sz="2000" dirty="0" smtClean="0"/>
              <a:t>Country </a:t>
            </a:r>
            <a:r>
              <a:rPr lang="en-US" sz="2000" dirty="0"/>
              <a:t>$c </a:t>
            </a:r>
            <a:r>
              <a:rPr lang="en-US" sz="2000" dirty="0" smtClean="0"/>
              <a:t>Democratic Republic</a:t>
            </a:r>
          </a:p>
          <a:p>
            <a:pPr>
              <a:buFont typeface="Arial" charset="0"/>
              <a:buNone/>
            </a:pPr>
            <a:endParaRPr lang="en-US" sz="2000" dirty="0"/>
          </a:p>
          <a:p>
            <a:pPr>
              <a:buNone/>
            </a:pPr>
            <a:r>
              <a:rPr lang="en-US" sz="2000" dirty="0"/>
              <a:t>151	$a </a:t>
            </a:r>
            <a:r>
              <a:rPr lang="en-US" sz="2000" dirty="0" err="1"/>
              <a:t>Balrothery</a:t>
            </a:r>
            <a:r>
              <a:rPr lang="en-US" sz="2000" dirty="0"/>
              <a:t> (Ireland)</a:t>
            </a:r>
            <a:endParaRPr lang="en-US" sz="2000" dirty="0" smtClean="0"/>
          </a:p>
          <a:p>
            <a:pPr>
              <a:buFont typeface="Arial" charset="0"/>
              <a:buNone/>
            </a:pPr>
            <a:r>
              <a:rPr lang="en-US" sz="2000" dirty="0" smtClean="0"/>
              <a:t>368     	$</a:t>
            </a:r>
            <a:r>
              <a:rPr lang="en-US" sz="2000" smtClean="0"/>
              <a:t>b Villages $2 lcsh</a:t>
            </a:r>
            <a:endParaRPr lang="en-US" sz="2000" dirty="0" smtClean="0"/>
          </a:p>
          <a:p>
            <a:pPr>
              <a:buFont typeface="Arial" charset="0"/>
              <a:buNone/>
            </a:pPr>
            <a:endParaRPr lang="en-US" sz="2000" dirty="0"/>
          </a:p>
          <a:p>
            <a:pPr>
              <a:buFont typeface="Arial" charset="0"/>
              <a:buNone/>
            </a:pPr>
            <a:endParaRPr lang="en-US" sz="2000" dirty="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55</a:t>
            </a:fld>
            <a:endParaRPr lang="en-US"/>
          </a:p>
        </p:txBody>
      </p:sp>
    </p:spTree>
    <p:extLst>
      <p:ext uri="{BB962C8B-B14F-4D97-AF65-F5344CB8AC3E}">
        <p14:creationId xmlns:p14="http://schemas.microsoft.com/office/powerpoint/2010/main" val="38383733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Designation (Turin)</a:t>
            </a:r>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r>
              <a:rPr lang="en-US" sz="1600"/>
              <a:t>046	</a:t>
            </a:r>
            <a:r>
              <a:rPr lang="en-US" sz="1600" smtClean="0"/>
              <a:t>$</a:t>
            </a:r>
            <a:r>
              <a:rPr lang="en-US" sz="1600" smtClean="0"/>
              <a:t>q </a:t>
            </a:r>
            <a:r>
              <a:rPr lang="en-US" sz="1600" smtClean="0"/>
              <a:t>0027</a:t>
            </a:r>
            <a:r>
              <a:rPr lang="en-US" sz="1600"/>
              <a:t>~ $2 edtf</a:t>
            </a:r>
          </a:p>
          <a:p>
            <a:pPr marL="0" indent="0">
              <a:buNone/>
            </a:pPr>
            <a:r>
              <a:rPr lang="en-US" sz="1600" smtClean="0"/>
              <a:t>151	$a Turin (Italy)</a:t>
            </a:r>
          </a:p>
          <a:p>
            <a:pPr marL="914400" indent="-914400">
              <a:buNone/>
            </a:pPr>
            <a:r>
              <a:rPr lang="en-US" sz="1600"/>
              <a:t>368	$b </a:t>
            </a:r>
            <a:r>
              <a:rPr lang="en-US" sz="1600" b="1"/>
              <a:t>City</a:t>
            </a:r>
            <a:r>
              <a:rPr lang="en-US" sz="1600"/>
              <a:t> $b </a:t>
            </a:r>
            <a:r>
              <a:rPr lang="en-US" sz="1600" b="1"/>
              <a:t>Comune</a:t>
            </a:r>
          </a:p>
          <a:p>
            <a:pPr marL="914400" indent="-914400">
              <a:buNone/>
            </a:pPr>
            <a:r>
              <a:rPr lang="en-US" sz="1600" smtClean="0"/>
              <a:t>370</a:t>
            </a:r>
            <a:r>
              <a:rPr lang="en-US" sz="1600"/>
              <a:t>	$f Piedmont (Italy) $c Italy $2 naf</a:t>
            </a:r>
          </a:p>
          <a:p>
            <a:pPr marL="914400" indent="-914400">
              <a:buNone/>
            </a:pPr>
            <a:r>
              <a:rPr lang="en-US" sz="1600" smtClean="0"/>
              <a:t>451</a:t>
            </a:r>
            <a:r>
              <a:rPr lang="en-US" sz="1600"/>
              <a:t>	$a </a:t>
            </a:r>
            <a:r>
              <a:rPr lang="en-US" sz="1600" smtClean="0"/>
              <a:t>Torino</a:t>
            </a:r>
            <a:r>
              <a:rPr lang="en-US" sz="1600"/>
              <a:t> (Italy)</a:t>
            </a:r>
            <a:endParaRPr lang="en-US" sz="1600" smtClean="0"/>
          </a:p>
          <a:p>
            <a:pPr marL="914400" indent="-914400">
              <a:buNone/>
            </a:pPr>
            <a:r>
              <a:rPr lang="en-US" sz="1600" smtClean="0"/>
              <a:t>451	$a Città di Torino</a:t>
            </a:r>
            <a:r>
              <a:rPr lang="en-US" sz="1600"/>
              <a:t> (Italy)</a:t>
            </a:r>
            <a:r>
              <a:rPr lang="en-US" sz="1600" smtClean="0"/>
              <a:t> </a:t>
            </a:r>
          </a:p>
          <a:p>
            <a:pPr marL="914400" indent="-914400">
              <a:buNone/>
            </a:pPr>
            <a:r>
              <a:rPr lang="en-US" sz="1600" smtClean="0"/>
              <a:t>451</a:t>
            </a:r>
            <a:r>
              <a:rPr lang="en-US" sz="1600"/>
              <a:t>	$a Augusta </a:t>
            </a:r>
            <a:r>
              <a:rPr lang="en-US" sz="1600" smtClean="0"/>
              <a:t>Taurinorum</a:t>
            </a:r>
            <a:r>
              <a:rPr lang="en-US" sz="1600"/>
              <a:t> (Italy)</a:t>
            </a:r>
            <a:r>
              <a:rPr lang="en-US" sz="1600" smtClean="0"/>
              <a:t> </a:t>
            </a:r>
            <a:endParaRPr lang="en-US" sz="1600"/>
          </a:p>
          <a:p>
            <a:pPr marL="914400" indent="-914400">
              <a:buNone/>
            </a:pPr>
            <a:r>
              <a:rPr lang="en-US" sz="1600"/>
              <a:t>451	$a Julia Augusta </a:t>
            </a:r>
            <a:r>
              <a:rPr lang="en-US" sz="1600" smtClean="0"/>
              <a:t>Taurinorum </a:t>
            </a:r>
            <a:r>
              <a:rPr lang="en-US" sz="1600"/>
              <a:t>(Italy)</a:t>
            </a:r>
          </a:p>
          <a:p>
            <a:pPr marL="914400" indent="-914400">
              <a:buNone/>
            </a:pPr>
            <a:r>
              <a:rPr lang="en-US" sz="1600"/>
              <a:t>451	$a Taurasia </a:t>
            </a:r>
            <a:r>
              <a:rPr lang="en-US" sz="1600" smtClean="0"/>
              <a:t>(</a:t>
            </a:r>
            <a:r>
              <a:rPr lang="en-US" sz="1600"/>
              <a:t>Italy)</a:t>
            </a:r>
          </a:p>
          <a:p>
            <a:pPr marL="914400" indent="-914400">
              <a:buNone/>
            </a:pPr>
            <a:r>
              <a:rPr lang="en-US" sz="1600"/>
              <a:t>451	$a Castra Taurinorum </a:t>
            </a:r>
            <a:r>
              <a:rPr lang="en-US" sz="1600" smtClean="0"/>
              <a:t>(</a:t>
            </a:r>
            <a:r>
              <a:rPr lang="en-US" sz="1600"/>
              <a:t>Italy)</a:t>
            </a:r>
          </a:p>
          <a:p>
            <a:pPr marL="914400" indent="-914400">
              <a:buNone/>
            </a:pPr>
            <a:r>
              <a:rPr lang="en-US" sz="1600" smtClean="0"/>
              <a:t>670</a:t>
            </a:r>
            <a:r>
              <a:rPr lang="en-US" sz="1600"/>
              <a:t>	$a GeoNames, 20 October 2012 $b (Conventional name: Turin; in Piemonte, Italy; approved name: Torino; variant names: Augusta Taurinorum, Julia Augusta Taurinorum, Taurasia, 45°03’00”N, 007°40’00" E)</a:t>
            </a:r>
          </a:p>
          <a:p>
            <a:pPr marL="914400" indent="-914400">
              <a:buNone/>
            </a:pPr>
            <a:r>
              <a:rPr lang="en-US" sz="1600"/>
              <a:t>670	$a Wikipedia, 20 October 2012 $b (Turin; Torino; Città di Torino; Augusta Taurinorum; comune, city in Piedmont, Italy; 45° 03' N, 07° 42' E; home of the Shroud of Turin; first settlement a Roman military camp Castra Taurinorum, probably 28 BC)</a:t>
            </a:r>
          </a:p>
          <a:p>
            <a:pPr marL="914400" indent="-914400">
              <a:buNone/>
            </a:pPr>
            <a:r>
              <a:rPr lang="en-US" sz="1600"/>
              <a:t>670	$a Città di Torino English language edition, via WWW 20 October 2012 $b (Turin)</a:t>
            </a:r>
          </a:p>
          <a:p>
            <a:pPr marL="0" indent="0">
              <a:buNone/>
            </a:pPr>
            <a:endParaRPr lang="en-US" smtClean="0"/>
          </a:p>
          <a:p>
            <a:pPr marL="1146175" indent="-1146175">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56</a:t>
            </a:fld>
            <a:endParaRPr lang="en-US"/>
          </a:p>
        </p:txBody>
      </p:sp>
    </p:spTree>
    <p:extLst>
      <p:ext uri="{BB962C8B-B14F-4D97-AF65-F5344CB8AC3E}">
        <p14:creationId xmlns:p14="http://schemas.microsoft.com/office/powerpoint/2010/main" val="23493624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Designation (Orem)</a:t>
            </a:r>
            <a:endParaRPr lang="en-US"/>
          </a:p>
        </p:txBody>
      </p:sp>
      <p:sp>
        <p:nvSpPr>
          <p:cNvPr id="3" name="Content Placeholder 2"/>
          <p:cNvSpPr>
            <a:spLocks noGrp="1"/>
          </p:cNvSpPr>
          <p:nvPr>
            <p:ph idx="1"/>
          </p:nvPr>
        </p:nvSpPr>
        <p:spPr/>
        <p:txBody>
          <a:bodyPr/>
          <a:lstStyle/>
          <a:p>
            <a:pPr marL="914400" indent="-914400">
              <a:buNone/>
            </a:pPr>
            <a:r>
              <a:rPr lang="en-US" sz="1800"/>
              <a:t>046	</a:t>
            </a:r>
            <a:r>
              <a:rPr lang="en-US" sz="1800" smtClean="0"/>
              <a:t>$q 1914 $2 edtf</a:t>
            </a:r>
            <a:endParaRPr lang="en-US" sz="1800"/>
          </a:p>
          <a:p>
            <a:pPr marL="914400" indent="-914400">
              <a:buNone/>
            </a:pPr>
            <a:r>
              <a:rPr lang="en-US" sz="1800" smtClean="0"/>
              <a:t>151	$</a:t>
            </a:r>
            <a:r>
              <a:rPr lang="en-US" sz="1800"/>
              <a:t>a </a:t>
            </a:r>
            <a:r>
              <a:rPr lang="en-US" sz="1800" smtClean="0"/>
              <a:t>Orem</a:t>
            </a:r>
            <a:r>
              <a:rPr lang="en-US" sz="1800"/>
              <a:t> (Utah)</a:t>
            </a:r>
            <a:endParaRPr lang="en-US" sz="1800" smtClean="0"/>
          </a:p>
          <a:p>
            <a:pPr marL="914400" indent="-914400">
              <a:buNone/>
            </a:pPr>
            <a:r>
              <a:rPr lang="en-US" sz="1800"/>
              <a:t>368	$b </a:t>
            </a:r>
            <a:r>
              <a:rPr lang="en-US" sz="1800" b="1"/>
              <a:t>City</a:t>
            </a:r>
          </a:p>
          <a:p>
            <a:pPr marL="914400" indent="-914400">
              <a:buNone/>
            </a:pPr>
            <a:r>
              <a:rPr lang="en-US" sz="1800" smtClean="0"/>
              <a:t>370	$f Utah County (Utah) $f Utah $c United States $2 naf</a:t>
            </a:r>
          </a:p>
          <a:p>
            <a:pPr marL="914400" indent="-914400">
              <a:buNone/>
            </a:pPr>
            <a:r>
              <a:rPr lang="en-US" sz="1800" smtClean="0"/>
              <a:t>451</a:t>
            </a:r>
            <a:r>
              <a:rPr lang="en-US" sz="1800"/>
              <a:t>	$a City of </a:t>
            </a:r>
            <a:r>
              <a:rPr lang="en-US" sz="1800" smtClean="0"/>
              <a:t>Orem</a:t>
            </a:r>
            <a:r>
              <a:rPr lang="en-US" sz="1800"/>
              <a:t> (Utah)</a:t>
            </a:r>
          </a:p>
          <a:p>
            <a:pPr marL="914400" indent="-914400">
              <a:buNone/>
            </a:pPr>
            <a:r>
              <a:rPr lang="en-US" sz="1800"/>
              <a:t>451	$a Orem </a:t>
            </a:r>
            <a:r>
              <a:rPr lang="en-US" sz="1800" smtClean="0"/>
              <a:t>City</a:t>
            </a:r>
            <a:r>
              <a:rPr lang="en-US" sz="1800"/>
              <a:t> (Utah)</a:t>
            </a:r>
          </a:p>
          <a:p>
            <a:pPr marL="914400" indent="-914400">
              <a:buNone/>
            </a:pPr>
            <a:r>
              <a:rPr lang="en-US" sz="1800"/>
              <a:t>451	$a </a:t>
            </a:r>
            <a:r>
              <a:rPr lang="en-US" sz="1800" smtClean="0"/>
              <a:t>Sharon</a:t>
            </a:r>
            <a:r>
              <a:rPr lang="en-US" sz="1800"/>
              <a:t> (Utah)</a:t>
            </a:r>
          </a:p>
          <a:p>
            <a:pPr marL="914400" indent="-914400">
              <a:buNone/>
            </a:pPr>
            <a:r>
              <a:rPr lang="en-US" sz="1800"/>
              <a:t>451	$a Provo </a:t>
            </a:r>
            <a:r>
              <a:rPr lang="en-US" sz="1800" smtClean="0"/>
              <a:t>Bench (Utah)</a:t>
            </a:r>
            <a:endParaRPr lang="en-US" sz="1800"/>
          </a:p>
          <a:p>
            <a:pPr marL="914400" indent="-914400">
              <a:buNone/>
            </a:pPr>
            <a:r>
              <a:rPr lang="en-US" sz="1800" smtClean="0"/>
              <a:t>670</a:t>
            </a:r>
            <a:r>
              <a:rPr lang="en-US" sz="1800"/>
              <a:t>	</a:t>
            </a:r>
            <a:r>
              <a:rPr lang="en-US" sz="1800" smtClean="0"/>
              <a:t>$</a:t>
            </a:r>
            <a:r>
              <a:rPr lang="en-US" sz="1800"/>
              <a:t>a GNIS, 20 October 2012 $b (Orem, populated place, Utah County, Utah, U.S., 40°17’49”N, 111°41’41”W)</a:t>
            </a:r>
          </a:p>
          <a:p>
            <a:pPr marL="914400" indent="-914400">
              <a:buNone/>
            </a:pPr>
            <a:r>
              <a:rPr lang="en-US" sz="1800"/>
              <a:t>670	</a:t>
            </a:r>
            <a:r>
              <a:rPr lang="en-US" sz="1800" smtClean="0"/>
              <a:t>$</a:t>
            </a:r>
            <a:r>
              <a:rPr lang="en-US" sz="1800"/>
              <a:t>a Wikipedia, 20 October 2012 $b (Orem, Utah; City of Orem; in Utah County, Utah, United States; area settled in 1877 but named Orem in 1914; also known as Provo Bench, Sharon)</a:t>
            </a:r>
          </a:p>
          <a:p>
            <a:pPr marL="914400" indent="-914400">
              <a:buNone/>
            </a:pPr>
            <a:r>
              <a:rPr lang="en-US" sz="1800"/>
              <a:t>670	</a:t>
            </a:r>
            <a:r>
              <a:rPr lang="en-US" sz="1800" smtClean="0"/>
              <a:t>$</a:t>
            </a:r>
            <a:r>
              <a:rPr lang="en-US" sz="1800"/>
              <a:t>a City of Orem, via WWW, 20 October 2012 $b (Orem, City of Orem, Orem City)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57</a:t>
            </a:fld>
            <a:endParaRPr lang="en-US"/>
          </a:p>
        </p:txBody>
      </p:sp>
    </p:spTree>
    <p:extLst>
      <p:ext uri="{BB962C8B-B14F-4D97-AF65-F5344CB8AC3E}">
        <p14:creationId xmlns:p14="http://schemas.microsoft.com/office/powerpoint/2010/main" val="38324326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Places:</a:t>
            </a:r>
            <a:br>
              <a:rPr lang="en-US" smtClean="0"/>
            </a:br>
            <a:r>
              <a:rPr lang="en-US" smtClean="0"/>
              <a:t>Corporate History</a:t>
            </a:r>
          </a:p>
        </p:txBody>
      </p:sp>
      <p:sp>
        <p:nvSpPr>
          <p:cNvPr id="43011" name="Content Placeholder 2"/>
          <p:cNvSpPr>
            <a:spLocks noGrp="1"/>
          </p:cNvSpPr>
          <p:nvPr>
            <p:ph idx="1"/>
          </p:nvPr>
        </p:nvSpPr>
        <p:spPr>
          <a:xfrm>
            <a:off x="457200" y="1447800"/>
            <a:ext cx="8229600" cy="4525963"/>
          </a:xfrm>
        </p:spPr>
        <p:txBody>
          <a:bodyPr/>
          <a:lstStyle/>
          <a:p>
            <a:r>
              <a:rPr lang="en-US"/>
              <a:t>No specific instructions in Chapter 16, but for jurisdictions we can follow the guidelines for corporate bodies (</a:t>
            </a:r>
            <a:r>
              <a:rPr lang="en-US" smtClean="0"/>
              <a:t>11.11) </a:t>
            </a:r>
          </a:p>
          <a:p>
            <a:r>
              <a:rPr lang="en-US" smtClean="0"/>
              <a:t>11.11. Information pertaining to the history and nature of the jurisdiction. </a:t>
            </a:r>
          </a:p>
          <a:p>
            <a:r>
              <a:rPr lang="en-US" smtClean="0"/>
              <a:t>Record a </a:t>
            </a:r>
            <a:r>
              <a:rPr lang="en-US" i="1" smtClean="0"/>
              <a:t>brief</a:t>
            </a:r>
            <a:r>
              <a:rPr lang="en-US" smtClean="0"/>
              <a:t> statement about the place. This is entirely free text, in your own words, based on the sources you have consulted.</a:t>
            </a:r>
          </a:p>
          <a:p>
            <a:r>
              <a:rPr lang="en-US" smtClean="0"/>
              <a:t>Intended to be read by the public.</a:t>
            </a:r>
          </a:p>
          <a:p>
            <a:endParaRPr lang="en-US"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58</a:t>
            </a:fld>
            <a:endParaRPr lang="en-US"/>
          </a:p>
        </p:txBody>
      </p:sp>
    </p:spTree>
    <p:extLst>
      <p:ext uri="{BB962C8B-B14F-4D97-AF65-F5344CB8AC3E}">
        <p14:creationId xmlns:p14="http://schemas.microsoft.com/office/powerpoint/2010/main" val="12394408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Places:</a:t>
            </a:r>
            <a:br>
              <a:rPr lang="en-US" smtClean="0"/>
            </a:br>
            <a:r>
              <a:rPr lang="en-US" smtClean="0"/>
              <a:t>Corporate History</a:t>
            </a:r>
          </a:p>
        </p:txBody>
      </p:sp>
      <p:sp>
        <p:nvSpPr>
          <p:cNvPr id="43011" name="Content Placeholder 2"/>
          <p:cNvSpPr>
            <a:spLocks noGrp="1"/>
          </p:cNvSpPr>
          <p:nvPr>
            <p:ph idx="1"/>
          </p:nvPr>
        </p:nvSpPr>
        <p:spPr/>
        <p:txBody>
          <a:bodyPr/>
          <a:lstStyle/>
          <a:p>
            <a:r>
              <a:rPr lang="en-US" smtClean="0"/>
              <a:t>Record this element in a MARC authority 678 field, first indicator “1”.</a:t>
            </a:r>
          </a:p>
          <a:p>
            <a:pPr marL="800100" lvl="2" indent="0">
              <a:buNone/>
            </a:pPr>
            <a:endParaRPr lang="en-US" smtClean="0"/>
          </a:p>
          <a:p>
            <a:pPr marL="800100" lvl="2" indent="0">
              <a:buNone/>
            </a:pPr>
            <a:r>
              <a:rPr lang="en-US" smtClean="0"/>
              <a:t>678 1 $a Barothery is a village in Fingal, Ireland founded as early as the thirteenth century.</a:t>
            </a:r>
          </a:p>
          <a:p>
            <a:pPr marL="800100" lvl="2" indent="0">
              <a:buNone/>
            </a:pPr>
            <a:endParaRPr lang="en-US" smtClean="0"/>
          </a:p>
          <a:p>
            <a:pPr marL="800100" lvl="2" indent="0">
              <a:buNone/>
            </a:pPr>
            <a:r>
              <a:rPr lang="en-US" smtClean="0"/>
              <a:t>678 1 $a Ho Chi Minh City is the largest city in Vietnam. Formerly named Saigon, the name was changed in 1975 at the end of the Vietnam War.</a:t>
            </a:r>
          </a:p>
          <a:p>
            <a:endParaRPr lang="en-US"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59</a:t>
            </a:fld>
            <a:endParaRPr lang="en-US"/>
          </a:p>
        </p:txBody>
      </p:sp>
    </p:spTree>
    <p:extLst>
      <p:ext uri="{BB962C8B-B14F-4D97-AF65-F5344CB8AC3E}">
        <p14:creationId xmlns:p14="http://schemas.microsoft.com/office/powerpoint/2010/main" val="2103081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Places: Core Elements</a:t>
            </a:r>
            <a:endParaRPr lang="en-US"/>
          </a:p>
        </p:txBody>
      </p:sp>
      <p:sp>
        <p:nvSpPr>
          <p:cNvPr id="3" name="Content Placeholder 2"/>
          <p:cNvSpPr>
            <a:spLocks noGrp="1"/>
          </p:cNvSpPr>
          <p:nvPr>
            <p:ph idx="1"/>
          </p:nvPr>
        </p:nvSpPr>
        <p:spPr/>
        <p:txBody>
          <a:bodyPr/>
          <a:lstStyle/>
          <a:p>
            <a:r>
              <a:rPr lang="en-US" smtClean="0"/>
              <a:t>No core elements have been identified yet in RDA. However, jurisdictional places are corporate bodies so the core elements for corporate bodies apply to them. The following slide shows the core elements for corporate bodies that are appropriate for places.</a:t>
            </a:r>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a:t>
            </a:fld>
            <a:endParaRPr lang="en-US"/>
          </a:p>
        </p:txBody>
      </p:sp>
    </p:spTree>
    <p:extLst>
      <p:ext uri="{BB962C8B-B14F-4D97-AF65-F5344CB8AC3E}">
        <p14:creationId xmlns:p14="http://schemas.microsoft.com/office/powerpoint/2010/main" val="14978618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Corporate History (Turin)</a:t>
            </a:r>
            <a:endParaRPr lang="en-US"/>
          </a:p>
        </p:txBody>
      </p:sp>
      <p:sp>
        <p:nvSpPr>
          <p:cNvPr id="3" name="Content Placeholder 2"/>
          <p:cNvSpPr>
            <a:spLocks noGrp="1"/>
          </p:cNvSpPr>
          <p:nvPr>
            <p:ph idx="1"/>
          </p:nvPr>
        </p:nvSpPr>
        <p:spPr>
          <a:xfrm>
            <a:off x="457200" y="1371600"/>
            <a:ext cx="8229600" cy="4754563"/>
          </a:xfrm>
        </p:spPr>
        <p:txBody>
          <a:bodyPr/>
          <a:lstStyle/>
          <a:p>
            <a:pPr marL="0" indent="0">
              <a:buNone/>
            </a:pPr>
            <a:r>
              <a:rPr lang="en-US" sz="1400"/>
              <a:t>046	</a:t>
            </a:r>
            <a:r>
              <a:rPr lang="en-US" sz="1400" smtClean="0"/>
              <a:t>$q </a:t>
            </a:r>
            <a:r>
              <a:rPr lang="en-US" sz="1400"/>
              <a:t>-0027~ $2 edtf</a:t>
            </a:r>
          </a:p>
          <a:p>
            <a:pPr marL="0" indent="0">
              <a:buNone/>
            </a:pPr>
            <a:r>
              <a:rPr lang="en-US" sz="1400" smtClean="0"/>
              <a:t>151	$a Turin (Italy)</a:t>
            </a:r>
          </a:p>
          <a:p>
            <a:pPr marL="914400" indent="-914400">
              <a:buNone/>
            </a:pPr>
            <a:r>
              <a:rPr lang="en-US" sz="1400"/>
              <a:t>368	$b City $b Comune</a:t>
            </a:r>
          </a:p>
          <a:p>
            <a:pPr marL="914400" indent="-914400">
              <a:buNone/>
            </a:pPr>
            <a:r>
              <a:rPr lang="en-US" sz="1400" smtClean="0"/>
              <a:t>370</a:t>
            </a:r>
            <a:r>
              <a:rPr lang="en-US" sz="1400"/>
              <a:t>	$f Piedmont (Italy) $c Italy $2 naf</a:t>
            </a:r>
          </a:p>
          <a:p>
            <a:pPr marL="914400" indent="-914400">
              <a:buNone/>
            </a:pPr>
            <a:r>
              <a:rPr lang="en-US" sz="1400" smtClean="0"/>
              <a:t>451</a:t>
            </a:r>
            <a:r>
              <a:rPr lang="en-US" sz="1400"/>
              <a:t>	$a </a:t>
            </a:r>
            <a:r>
              <a:rPr lang="en-US" sz="1400" smtClean="0"/>
              <a:t>Torino</a:t>
            </a:r>
            <a:r>
              <a:rPr lang="en-US" sz="1400"/>
              <a:t> (Italy)</a:t>
            </a:r>
            <a:endParaRPr lang="en-US" sz="1400" smtClean="0"/>
          </a:p>
          <a:p>
            <a:pPr marL="914400" indent="-914400">
              <a:buNone/>
            </a:pPr>
            <a:r>
              <a:rPr lang="en-US" sz="1400" smtClean="0"/>
              <a:t>451	$a Città di Torino</a:t>
            </a:r>
            <a:r>
              <a:rPr lang="en-US" sz="1400"/>
              <a:t> (Italy)</a:t>
            </a:r>
            <a:r>
              <a:rPr lang="en-US" sz="1400" smtClean="0"/>
              <a:t> </a:t>
            </a:r>
          </a:p>
          <a:p>
            <a:pPr marL="914400" indent="-914400">
              <a:buNone/>
            </a:pPr>
            <a:r>
              <a:rPr lang="en-US" sz="1400" smtClean="0"/>
              <a:t>451</a:t>
            </a:r>
            <a:r>
              <a:rPr lang="en-US" sz="1400"/>
              <a:t>	$a Augusta </a:t>
            </a:r>
            <a:r>
              <a:rPr lang="en-US" sz="1400" smtClean="0"/>
              <a:t>Taurinorum</a:t>
            </a:r>
            <a:r>
              <a:rPr lang="en-US" sz="1400"/>
              <a:t> (Italy)</a:t>
            </a:r>
            <a:r>
              <a:rPr lang="en-US" sz="1400" smtClean="0"/>
              <a:t> </a:t>
            </a:r>
            <a:endParaRPr lang="en-US" sz="1400"/>
          </a:p>
          <a:p>
            <a:pPr marL="914400" indent="-914400">
              <a:buNone/>
            </a:pPr>
            <a:r>
              <a:rPr lang="en-US" sz="1400"/>
              <a:t>451	$a Julia Augusta </a:t>
            </a:r>
            <a:r>
              <a:rPr lang="en-US" sz="1400" smtClean="0"/>
              <a:t>Taurinorum </a:t>
            </a:r>
            <a:r>
              <a:rPr lang="en-US" sz="1400"/>
              <a:t>(Italy)</a:t>
            </a:r>
          </a:p>
          <a:p>
            <a:pPr marL="914400" indent="-914400">
              <a:buNone/>
            </a:pPr>
            <a:r>
              <a:rPr lang="en-US" sz="1400"/>
              <a:t>451	$a Taurasia </a:t>
            </a:r>
            <a:r>
              <a:rPr lang="en-US" sz="1400" smtClean="0"/>
              <a:t>(</a:t>
            </a:r>
            <a:r>
              <a:rPr lang="en-US" sz="1400"/>
              <a:t>Italy)</a:t>
            </a:r>
          </a:p>
          <a:p>
            <a:pPr marL="914400" indent="-914400">
              <a:buNone/>
            </a:pPr>
            <a:r>
              <a:rPr lang="en-US" sz="1400"/>
              <a:t>451	$a Castra Taurinorum </a:t>
            </a:r>
            <a:r>
              <a:rPr lang="en-US" sz="1400" smtClean="0"/>
              <a:t>(</a:t>
            </a:r>
            <a:r>
              <a:rPr lang="en-US" sz="1400"/>
              <a:t>Italy)</a:t>
            </a:r>
          </a:p>
          <a:p>
            <a:pPr marL="914400" indent="-914400">
              <a:buNone/>
            </a:pPr>
            <a:r>
              <a:rPr lang="en-US" sz="1400" smtClean="0"/>
              <a:t>670</a:t>
            </a:r>
            <a:r>
              <a:rPr lang="en-US" sz="1400"/>
              <a:t>	$a GeoNames, 20 October 2012 $b (Conventional name: Turin; in Piemonte, Italy; approved name: Torino; variant names: Augusta Taurinorum, Julia Augusta Taurinorum, Taurasia, 45°03’00”N, 007°40’00" E)</a:t>
            </a:r>
          </a:p>
          <a:p>
            <a:pPr marL="914400" indent="-914400">
              <a:buNone/>
            </a:pPr>
            <a:r>
              <a:rPr lang="en-US" sz="1400"/>
              <a:t>670	$a Wikipedia, 20 October 2012 $b (Turin; Torino; Città di Torino; Augusta Taurinorum; comune, city in Piedmont, Italy; 45° 03' N, 07° 42' E; home of the Shroud of Turin; first settlement a Roman military camp Castra Taurinorum, probably 28 BC)</a:t>
            </a:r>
          </a:p>
          <a:p>
            <a:pPr marL="914400" indent="-914400">
              <a:buAutoNum type="arabicPlain" startAt="670"/>
            </a:pPr>
            <a:r>
              <a:rPr lang="en-US" sz="1400" smtClean="0"/>
              <a:t>$</a:t>
            </a:r>
            <a:r>
              <a:rPr lang="en-US" sz="1400"/>
              <a:t>a Città di Torino English language edition, via WWW 20 October 2012 $b (Turin</a:t>
            </a:r>
            <a:r>
              <a:rPr lang="en-US" sz="1400" smtClean="0"/>
              <a:t>)</a:t>
            </a:r>
          </a:p>
          <a:p>
            <a:pPr marL="914400" indent="-914400">
              <a:buNone/>
            </a:pPr>
            <a:r>
              <a:rPr lang="en-US" sz="1400"/>
              <a:t>678 1	$a </a:t>
            </a:r>
            <a:r>
              <a:rPr lang="en-US" sz="1400" b="1"/>
              <a:t>Turin (or Torino) is a city in Piedmont, Italy. It was first settled as a Roman military camp in the first century B.C. and is the home of the Shroud of Turin</a:t>
            </a:r>
            <a:r>
              <a:rPr lang="en-US" sz="1400" b="1" smtClean="0"/>
              <a:t>.</a:t>
            </a:r>
            <a:endParaRPr lang="en-US" sz="1400" b="1"/>
          </a:p>
          <a:p>
            <a:pPr marL="0" indent="0">
              <a:buNone/>
            </a:pPr>
            <a:endParaRPr lang="en-US" smtClean="0"/>
          </a:p>
          <a:p>
            <a:pPr marL="1146175" indent="-1146175">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60</a:t>
            </a:fld>
            <a:endParaRPr lang="en-US"/>
          </a:p>
        </p:txBody>
      </p:sp>
    </p:spTree>
    <p:extLst>
      <p:ext uri="{BB962C8B-B14F-4D97-AF65-F5344CB8AC3E}">
        <p14:creationId xmlns:p14="http://schemas.microsoft.com/office/powerpoint/2010/main" val="22013119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Corporate History (Orem)</a:t>
            </a:r>
            <a:endParaRPr lang="en-US"/>
          </a:p>
        </p:txBody>
      </p:sp>
      <p:sp>
        <p:nvSpPr>
          <p:cNvPr id="3" name="Content Placeholder 2"/>
          <p:cNvSpPr>
            <a:spLocks noGrp="1"/>
          </p:cNvSpPr>
          <p:nvPr>
            <p:ph idx="1"/>
          </p:nvPr>
        </p:nvSpPr>
        <p:spPr/>
        <p:txBody>
          <a:bodyPr/>
          <a:lstStyle/>
          <a:p>
            <a:pPr marL="914400" indent="-914400">
              <a:buNone/>
            </a:pPr>
            <a:r>
              <a:rPr lang="en-US" sz="1600"/>
              <a:t>046	</a:t>
            </a:r>
            <a:r>
              <a:rPr lang="en-US" sz="1600" smtClean="0"/>
              <a:t>$q 1914 $2 edtf</a:t>
            </a:r>
            <a:endParaRPr lang="en-US" sz="1600"/>
          </a:p>
          <a:p>
            <a:pPr marL="914400" indent="-914400">
              <a:buNone/>
            </a:pPr>
            <a:r>
              <a:rPr lang="en-US" sz="1600" smtClean="0"/>
              <a:t>151	$</a:t>
            </a:r>
            <a:r>
              <a:rPr lang="en-US" sz="1600"/>
              <a:t>a </a:t>
            </a:r>
            <a:r>
              <a:rPr lang="en-US" sz="1600" smtClean="0"/>
              <a:t>Orem</a:t>
            </a:r>
            <a:r>
              <a:rPr lang="en-US" sz="1600"/>
              <a:t> (Utah)</a:t>
            </a:r>
            <a:endParaRPr lang="en-US" sz="1600" smtClean="0"/>
          </a:p>
          <a:p>
            <a:pPr marL="914400" indent="-914400">
              <a:buNone/>
            </a:pPr>
            <a:r>
              <a:rPr lang="en-US" sz="1600"/>
              <a:t>368	$b City</a:t>
            </a:r>
          </a:p>
          <a:p>
            <a:pPr marL="914400" indent="-914400">
              <a:buNone/>
            </a:pPr>
            <a:r>
              <a:rPr lang="en-US" sz="1600" smtClean="0"/>
              <a:t>370	$f Utah County (Utah) $f Utah $c United States $2 naf</a:t>
            </a:r>
          </a:p>
          <a:p>
            <a:pPr marL="914400" indent="-914400">
              <a:buNone/>
            </a:pPr>
            <a:r>
              <a:rPr lang="en-US" sz="1600" smtClean="0"/>
              <a:t>451</a:t>
            </a:r>
            <a:r>
              <a:rPr lang="en-US" sz="1600"/>
              <a:t>	$a City of </a:t>
            </a:r>
            <a:r>
              <a:rPr lang="en-US" sz="1600" smtClean="0"/>
              <a:t>Orem</a:t>
            </a:r>
            <a:r>
              <a:rPr lang="en-US" sz="1600"/>
              <a:t> (Utah)</a:t>
            </a:r>
          </a:p>
          <a:p>
            <a:pPr marL="914400" indent="-914400">
              <a:buNone/>
            </a:pPr>
            <a:r>
              <a:rPr lang="en-US" sz="1600"/>
              <a:t>451	$a Orem </a:t>
            </a:r>
            <a:r>
              <a:rPr lang="en-US" sz="1600" smtClean="0"/>
              <a:t>City</a:t>
            </a:r>
            <a:r>
              <a:rPr lang="en-US" sz="1600"/>
              <a:t> (Utah)</a:t>
            </a:r>
          </a:p>
          <a:p>
            <a:pPr marL="914400" indent="-914400">
              <a:buNone/>
            </a:pPr>
            <a:r>
              <a:rPr lang="en-US" sz="1600"/>
              <a:t>451	$a </a:t>
            </a:r>
            <a:r>
              <a:rPr lang="en-US" sz="1600" smtClean="0"/>
              <a:t>Sharon</a:t>
            </a:r>
            <a:r>
              <a:rPr lang="en-US" sz="1600"/>
              <a:t> (Utah)</a:t>
            </a:r>
          </a:p>
          <a:p>
            <a:pPr marL="914400" indent="-914400">
              <a:buNone/>
            </a:pPr>
            <a:r>
              <a:rPr lang="en-US" sz="1600"/>
              <a:t>451	$a Provo </a:t>
            </a:r>
            <a:r>
              <a:rPr lang="en-US" sz="1600" smtClean="0"/>
              <a:t>Bench (Utah)</a:t>
            </a:r>
            <a:endParaRPr lang="en-US" sz="1600"/>
          </a:p>
          <a:p>
            <a:pPr marL="914400" indent="-914400">
              <a:buNone/>
            </a:pPr>
            <a:r>
              <a:rPr lang="en-US" sz="1600" smtClean="0"/>
              <a:t>670</a:t>
            </a:r>
            <a:r>
              <a:rPr lang="en-US" sz="1600"/>
              <a:t>	</a:t>
            </a:r>
            <a:r>
              <a:rPr lang="en-US" sz="1600" smtClean="0"/>
              <a:t>$</a:t>
            </a:r>
            <a:r>
              <a:rPr lang="en-US" sz="1600"/>
              <a:t>a GNIS, 20 October 2012 $b (Orem, populated place, Utah County, Utah, U.S., 40°17’49”N, 111°41’41”W)</a:t>
            </a:r>
          </a:p>
          <a:p>
            <a:pPr marL="914400" indent="-914400">
              <a:buNone/>
            </a:pPr>
            <a:r>
              <a:rPr lang="en-US" sz="1600"/>
              <a:t>670	</a:t>
            </a:r>
            <a:r>
              <a:rPr lang="en-US" sz="1600" smtClean="0"/>
              <a:t>$</a:t>
            </a:r>
            <a:r>
              <a:rPr lang="en-US" sz="1600"/>
              <a:t>a Wikipedia, 20 October 2012 $b (Orem, Utah; City of Orem; in Utah County, Utah, United States; area settled in 1877 but named Orem in 1914; also known as Provo Bench, Sharon)</a:t>
            </a:r>
          </a:p>
          <a:p>
            <a:pPr marL="914400" indent="-914400">
              <a:buAutoNum type="arabicPlain" startAt="670"/>
            </a:pPr>
            <a:r>
              <a:rPr lang="en-US" sz="1600" smtClean="0"/>
              <a:t>$</a:t>
            </a:r>
            <a:r>
              <a:rPr lang="en-US" sz="1600"/>
              <a:t>a City of Orem, via WWW, 20 October 2012 $b (Orem, City of Orem, Orem City</a:t>
            </a:r>
            <a:r>
              <a:rPr lang="en-US" sz="1600" smtClean="0"/>
              <a:t>)</a:t>
            </a:r>
          </a:p>
          <a:p>
            <a:pPr marL="0" indent="0">
              <a:buNone/>
            </a:pPr>
            <a:r>
              <a:rPr lang="en-US" sz="1600"/>
              <a:t>678 1	$a </a:t>
            </a:r>
            <a:r>
              <a:rPr lang="en-US" sz="1600" b="1"/>
              <a:t>Orem is a city in Utah County, Utah founded in 1914, but first settled in 1877</a:t>
            </a:r>
            <a:r>
              <a:rPr lang="en-US" sz="1600" b="1" smtClean="0"/>
              <a:t>.</a:t>
            </a:r>
            <a:endParaRPr lang="en-US" sz="1600" b="1"/>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61</a:t>
            </a:fld>
            <a:endParaRPr lang="en-US"/>
          </a:p>
        </p:txBody>
      </p:sp>
    </p:spTree>
    <p:extLst>
      <p:ext uri="{BB962C8B-B14F-4D97-AF65-F5344CB8AC3E}">
        <p14:creationId xmlns:p14="http://schemas.microsoft.com/office/powerpoint/2010/main" val="6737929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Places: </a:t>
            </a:r>
            <a:br>
              <a:rPr lang="en-US" smtClean="0"/>
            </a:br>
            <a:r>
              <a:rPr lang="en-US" smtClean="0"/>
              <a:t>Identifier</a:t>
            </a:r>
            <a:endParaRPr lang="en-US"/>
          </a:p>
        </p:txBody>
      </p:sp>
      <p:sp>
        <p:nvSpPr>
          <p:cNvPr id="3" name="Content Placeholder 2"/>
          <p:cNvSpPr>
            <a:spLocks noGrp="1"/>
          </p:cNvSpPr>
          <p:nvPr>
            <p:ph idx="1"/>
          </p:nvPr>
        </p:nvSpPr>
        <p:spPr/>
        <p:txBody>
          <a:bodyPr/>
          <a:lstStyle/>
          <a:p>
            <a:pPr marL="514350" indent="-457200"/>
            <a:r>
              <a:rPr lang="en-US" smtClean="0"/>
              <a:t>A character string uniquely associated with a place or an authority record</a:t>
            </a:r>
          </a:p>
          <a:p>
            <a:pPr marL="514350" indent="-457200"/>
            <a:r>
              <a:rPr lang="en-US" smtClean="0"/>
              <a:t>LCCN associated with an authority record is an identifier, recorded in 010</a:t>
            </a:r>
          </a:p>
          <a:p>
            <a:pPr marL="514350" indent="-457200"/>
            <a:r>
              <a:rPr lang="en-US" smtClean="0"/>
              <a:t>The element is core for other entities (no core defined for places), but it is usually added to record automatically</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62</a:t>
            </a:fld>
            <a:endParaRPr lang="en-US"/>
          </a:p>
        </p:txBody>
      </p:sp>
    </p:spTree>
    <p:extLst>
      <p:ext uri="{BB962C8B-B14F-4D97-AF65-F5344CB8AC3E}">
        <p14:creationId xmlns:p14="http://schemas.microsoft.com/office/powerpoint/2010/main" val="32573911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Place (RDA 16.4)</a:t>
            </a:r>
            <a:endParaRPr lang="en-US"/>
          </a:p>
        </p:txBody>
      </p:sp>
      <p:sp>
        <p:nvSpPr>
          <p:cNvPr id="3" name="Content Placeholder 2"/>
          <p:cNvSpPr>
            <a:spLocks noGrp="1"/>
          </p:cNvSpPr>
          <p:nvPr>
            <p:ph idx="1"/>
          </p:nvPr>
        </p:nvSpPr>
        <p:spPr/>
        <p:txBody>
          <a:bodyPr/>
          <a:lstStyle/>
          <a:p>
            <a:pPr marL="0" indent="0">
              <a:buNone/>
            </a:pPr>
            <a:r>
              <a:rPr lang="en-US" smtClean="0"/>
              <a:t>Authorized Access Point is constructed using elements you have already recorded in the description</a:t>
            </a:r>
          </a:p>
          <a:p>
            <a:r>
              <a:rPr lang="en-US" smtClean="0"/>
              <a:t>Record in 151</a:t>
            </a:r>
          </a:p>
          <a:p>
            <a:r>
              <a:rPr lang="en-US" smtClean="0"/>
              <a:t>Begin with the preferred name </a:t>
            </a:r>
          </a:p>
          <a:p>
            <a:r>
              <a:rPr lang="en-US" smtClean="0"/>
              <a:t>Make required additions </a:t>
            </a:r>
            <a:endParaRPr lang="en-US"/>
          </a:p>
          <a:p>
            <a:r>
              <a:rPr lang="en-US" smtClean="0"/>
              <a:t>Consult 11.13 for jurisdictional place names (no guidelines yet in Chapter 16)</a:t>
            </a:r>
            <a:endParaRPr lang="en-US" sz="3600" smtClean="0"/>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63</a:t>
            </a:fld>
            <a:endParaRPr lang="en-US"/>
          </a:p>
        </p:txBody>
      </p:sp>
    </p:spTree>
    <p:extLst>
      <p:ext uri="{BB962C8B-B14F-4D97-AF65-F5344CB8AC3E}">
        <p14:creationId xmlns:p14="http://schemas.microsoft.com/office/powerpoint/2010/main" val="22725506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Variant Access Point for a Place (RDA 16.4)</a:t>
            </a:r>
            <a:endParaRPr lang="en-US"/>
          </a:p>
        </p:txBody>
      </p:sp>
      <p:sp>
        <p:nvSpPr>
          <p:cNvPr id="3" name="Content Placeholder 2"/>
          <p:cNvSpPr>
            <a:spLocks noGrp="1"/>
          </p:cNvSpPr>
          <p:nvPr>
            <p:ph idx="1"/>
          </p:nvPr>
        </p:nvSpPr>
        <p:spPr/>
        <p:txBody>
          <a:bodyPr/>
          <a:lstStyle/>
          <a:p>
            <a:pPr marL="0" indent="0">
              <a:buNone/>
            </a:pPr>
            <a:r>
              <a:rPr lang="en-US" smtClean="0"/>
              <a:t>Variant Access Point is constructed using elements you have already recorded in the description</a:t>
            </a:r>
          </a:p>
          <a:p>
            <a:r>
              <a:rPr lang="en-US" smtClean="0"/>
              <a:t>Record in 451</a:t>
            </a:r>
          </a:p>
          <a:p>
            <a:r>
              <a:rPr lang="en-US" smtClean="0"/>
              <a:t>Begin with a variant name </a:t>
            </a:r>
          </a:p>
          <a:p>
            <a:r>
              <a:rPr lang="en-US" smtClean="0"/>
              <a:t>Make required additions </a:t>
            </a:r>
            <a:endParaRPr lang="en-US"/>
          </a:p>
          <a:p>
            <a:r>
              <a:rPr lang="en-US" smtClean="0"/>
              <a:t>Consult 11.13 for jurisdictional place names (no guidelines yet in Chapter 16)</a:t>
            </a:r>
            <a:endParaRPr lang="en-US" sz="3600" smtClean="0"/>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64</a:t>
            </a:fld>
            <a:endParaRPr lang="en-US"/>
          </a:p>
        </p:txBody>
      </p:sp>
    </p:spTree>
    <p:extLst>
      <p:ext uri="{BB962C8B-B14F-4D97-AF65-F5344CB8AC3E}">
        <p14:creationId xmlns:p14="http://schemas.microsoft.com/office/powerpoint/2010/main" val="18153924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Reminder: Source Consulted</a:t>
            </a:r>
          </a:p>
        </p:txBody>
      </p:sp>
      <p:sp>
        <p:nvSpPr>
          <p:cNvPr id="43011" name="Content Placeholder 2"/>
          <p:cNvSpPr>
            <a:spLocks noGrp="1"/>
          </p:cNvSpPr>
          <p:nvPr>
            <p:ph idx="1"/>
          </p:nvPr>
        </p:nvSpPr>
        <p:spPr/>
        <p:txBody>
          <a:bodyPr/>
          <a:lstStyle/>
          <a:p>
            <a:r>
              <a:rPr lang="en-US" smtClean="0"/>
              <a:t>RDA 8.12.1.3. Cite sources used to determine a preferred or variant name, followed by a brief statement of the information found. Identify the specific location within the source where the information was found.</a:t>
            </a:r>
          </a:p>
          <a:p>
            <a:r>
              <a:rPr lang="en-US" smtClean="0"/>
              <a:t>RDA examples reflect NACO practice. Sources consulted are recorded in MARC 670 fields.</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Jurisdictions (i.e., Corporate Bodies) (RDA 32)</a:t>
            </a:r>
            <a:endParaRPr lang="en-US"/>
          </a:p>
        </p:txBody>
      </p:sp>
      <p:sp>
        <p:nvSpPr>
          <p:cNvPr id="3" name="Content Placeholder 2"/>
          <p:cNvSpPr>
            <a:spLocks noGrp="1"/>
          </p:cNvSpPr>
          <p:nvPr>
            <p:ph idx="1"/>
          </p:nvPr>
        </p:nvSpPr>
        <p:spPr/>
        <p:txBody>
          <a:bodyPr/>
          <a:lstStyle/>
          <a:p>
            <a:pPr marL="0" indent="0">
              <a:buNone/>
            </a:pPr>
            <a:r>
              <a:rPr lang="en-US" sz="2800" dirty="0" smtClean="0"/>
              <a:t>Related jurisdictional places are recorded in 551 fields, and may include a relationship indicator in subfield $</a:t>
            </a:r>
            <a:r>
              <a:rPr lang="en-US" sz="2800" dirty="0" err="1" smtClean="0"/>
              <a:t>i</a:t>
            </a:r>
            <a:r>
              <a:rPr lang="en-US" sz="2800" dirty="0" smtClean="0"/>
              <a:t> (from RDA Appendix K), with $w r, or may use MARC $w coding.</a:t>
            </a:r>
          </a:p>
          <a:p>
            <a:pPr marL="800100" lvl="2" indent="0">
              <a:buNone/>
            </a:pPr>
            <a:endParaRPr lang="en-US" sz="2000" dirty="0" smtClean="0"/>
          </a:p>
          <a:p>
            <a:pPr marL="800100" lvl="2" indent="0">
              <a:buNone/>
            </a:pPr>
            <a:r>
              <a:rPr lang="en-US" dirty="0" smtClean="0"/>
              <a:t>151	$a </a:t>
            </a:r>
            <a:r>
              <a:rPr lang="it-IT" dirty="0"/>
              <a:t>Ho Chi Minh City (Vietnam</a:t>
            </a:r>
            <a:r>
              <a:rPr lang="it-IT" dirty="0" smtClean="0"/>
              <a:t>)</a:t>
            </a:r>
          </a:p>
          <a:p>
            <a:pPr marL="800100" lvl="2" indent="0">
              <a:buNone/>
            </a:pPr>
            <a:r>
              <a:rPr lang="en-US" dirty="0"/>
              <a:t>551	$w r $</a:t>
            </a:r>
            <a:r>
              <a:rPr lang="en-US" dirty="0" err="1"/>
              <a:t>i</a:t>
            </a:r>
            <a:r>
              <a:rPr lang="en-US" dirty="0"/>
              <a:t> </a:t>
            </a:r>
            <a:r>
              <a:rPr lang="en-US" dirty="0" smtClean="0"/>
              <a:t>Predecessor: </a:t>
            </a:r>
            <a:r>
              <a:rPr lang="en-US" dirty="0"/>
              <a:t>$a Saigon (Vietnam)</a:t>
            </a:r>
          </a:p>
          <a:p>
            <a:pPr marL="800100" lvl="2" indent="0">
              <a:buNone/>
            </a:pPr>
            <a:r>
              <a:rPr lang="en-US" i="1" dirty="0"/>
              <a:t>or</a:t>
            </a:r>
            <a:endParaRPr lang="en-US" dirty="0"/>
          </a:p>
          <a:p>
            <a:pPr marL="800100" lvl="2" indent="0">
              <a:buNone/>
            </a:pPr>
            <a:r>
              <a:rPr lang="en-US" dirty="0" smtClean="0"/>
              <a:t>551 	$w a $a Saigon (Vietnam)</a:t>
            </a:r>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66</a:t>
            </a:fld>
            <a:endParaRPr lang="en-US"/>
          </a:p>
        </p:txBody>
      </p:sp>
    </p:spTree>
    <p:extLst>
      <p:ext uri="{BB962C8B-B14F-4D97-AF65-F5344CB8AC3E}">
        <p14:creationId xmlns:p14="http://schemas.microsoft.com/office/powerpoint/2010/main" val="41703312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76200"/>
            <a:ext cx="8229600" cy="731838"/>
          </a:xfrm>
        </p:spPr>
        <p:txBody>
          <a:bodyPr/>
          <a:lstStyle/>
          <a:p>
            <a:r>
              <a:rPr lang="en-US" smtClean="0"/>
              <a:t>RDA authority record</a:t>
            </a:r>
          </a:p>
        </p:txBody>
      </p:sp>
      <p:sp>
        <p:nvSpPr>
          <p:cNvPr id="44035" name="Content Placeholder 2"/>
          <p:cNvSpPr>
            <a:spLocks noGrp="1"/>
          </p:cNvSpPr>
          <p:nvPr>
            <p:ph idx="1"/>
          </p:nvPr>
        </p:nvSpPr>
        <p:spPr>
          <a:xfrm>
            <a:off x="381000" y="838200"/>
            <a:ext cx="8229600" cy="5334000"/>
          </a:xfrm>
          <a:ln>
            <a:solidFill>
              <a:schemeClr val="tx1"/>
            </a:solidFill>
            <a:miter lim="800000"/>
            <a:headEnd/>
            <a:tailEnd/>
          </a:ln>
        </p:spPr>
        <p:txBody>
          <a:bodyPr/>
          <a:lstStyle/>
          <a:p>
            <a:pPr marL="914400" indent="-914400">
              <a:buFont typeface="Arial" charset="0"/>
              <a:buNone/>
            </a:pPr>
            <a:r>
              <a:rPr lang="en-US" sz="1400" dirty="0" smtClean="0"/>
              <a:t>040</a:t>
            </a:r>
            <a:r>
              <a:rPr lang="en-US" sz="1400" smtClean="0"/>
              <a:t>	$</a:t>
            </a:r>
            <a:r>
              <a:rPr lang="en-US" sz="1400" dirty="0" smtClean="0"/>
              <a:t>a UPB $b eng $</a:t>
            </a:r>
            <a:r>
              <a:rPr lang="en-US" sz="1400" dirty="0" err="1" smtClean="0"/>
              <a:t>erda</a:t>
            </a:r>
            <a:r>
              <a:rPr lang="en-US" sz="1400" dirty="0" smtClean="0"/>
              <a:t> $c UPB</a:t>
            </a:r>
          </a:p>
          <a:p>
            <a:pPr marL="914400" indent="-914400">
              <a:buFont typeface="Arial" charset="0"/>
              <a:buNone/>
            </a:pPr>
            <a:r>
              <a:rPr lang="en-US" sz="1400" dirty="0" smtClean="0"/>
              <a:t>046</a:t>
            </a:r>
            <a:r>
              <a:rPr lang="en-US" sz="1400" smtClean="0"/>
              <a:t>	</a:t>
            </a:r>
            <a:r>
              <a:rPr lang="en-US" sz="1400" smtClean="0"/>
              <a:t>$q </a:t>
            </a:r>
            <a:r>
              <a:rPr lang="en-US" sz="1400" dirty="0" smtClean="0"/>
              <a:t>-0027~ $2 </a:t>
            </a:r>
            <a:r>
              <a:rPr lang="en-US" sz="1400" dirty="0" err="1" smtClean="0"/>
              <a:t>edtf</a:t>
            </a:r>
            <a:endParaRPr lang="en-US" sz="1400" dirty="0" smtClean="0"/>
          </a:p>
          <a:p>
            <a:pPr marL="914400" indent="-914400">
              <a:buFont typeface="Arial" charset="0"/>
              <a:buNone/>
            </a:pPr>
            <a:r>
              <a:rPr lang="en-US" sz="1400" smtClean="0"/>
              <a:t>151</a:t>
            </a:r>
            <a:r>
              <a:rPr lang="en-US" sz="1400" dirty="0" smtClean="0"/>
              <a:t>	$a Turin (Italy)</a:t>
            </a:r>
          </a:p>
          <a:p>
            <a:pPr marL="914400" indent="-914400">
              <a:buNone/>
            </a:pPr>
            <a:r>
              <a:rPr lang="en-US" sz="1400" smtClean="0"/>
              <a:t>368</a:t>
            </a:r>
            <a:r>
              <a:rPr lang="en-US" sz="1400"/>
              <a:t>	</a:t>
            </a:r>
            <a:r>
              <a:rPr lang="en-US" sz="1400" smtClean="0"/>
              <a:t>$</a:t>
            </a:r>
            <a:r>
              <a:rPr lang="en-US" sz="1400"/>
              <a:t>b City $b Comune</a:t>
            </a:r>
          </a:p>
          <a:p>
            <a:pPr marL="914400" indent="-914400">
              <a:buNone/>
            </a:pPr>
            <a:r>
              <a:rPr lang="en-US" sz="1400"/>
              <a:t>370	</a:t>
            </a:r>
            <a:r>
              <a:rPr lang="en-US" sz="1400" smtClean="0"/>
              <a:t>$</a:t>
            </a:r>
            <a:r>
              <a:rPr lang="en-US" sz="1400"/>
              <a:t>f </a:t>
            </a:r>
            <a:r>
              <a:rPr lang="en-US" sz="1400" smtClean="0"/>
              <a:t>Piedmont (Italy) </a:t>
            </a:r>
            <a:r>
              <a:rPr lang="en-US" sz="1400"/>
              <a:t>$c </a:t>
            </a:r>
            <a:r>
              <a:rPr lang="en-US" sz="1400" smtClean="0"/>
              <a:t>Italy $2 naf</a:t>
            </a:r>
            <a:endParaRPr lang="en-US" sz="1400"/>
          </a:p>
          <a:p>
            <a:pPr marL="914400" indent="-914400">
              <a:buFont typeface="Arial" charset="0"/>
              <a:buNone/>
            </a:pPr>
            <a:r>
              <a:rPr lang="en-US" sz="1400" smtClean="0"/>
              <a:t>451	$</a:t>
            </a:r>
            <a:r>
              <a:rPr lang="en-US" sz="1400" dirty="0" smtClean="0"/>
              <a:t>a Torino (Italy)</a:t>
            </a:r>
          </a:p>
          <a:p>
            <a:pPr marL="914400" indent="-914400">
              <a:buNone/>
            </a:pPr>
            <a:r>
              <a:rPr lang="en-US" sz="1400" dirty="0"/>
              <a:t>451</a:t>
            </a:r>
            <a:r>
              <a:rPr lang="en-US" sz="1400"/>
              <a:t>	</a:t>
            </a:r>
            <a:r>
              <a:rPr lang="en-US" sz="1400" smtClean="0"/>
              <a:t>$</a:t>
            </a:r>
            <a:r>
              <a:rPr lang="en-US" sz="1400" dirty="0"/>
              <a:t>a </a:t>
            </a:r>
            <a:r>
              <a:rPr lang="en-US" sz="1400" dirty="0" err="1"/>
              <a:t>Città</a:t>
            </a:r>
            <a:r>
              <a:rPr lang="en-US" sz="1400" dirty="0"/>
              <a:t> </a:t>
            </a:r>
            <a:r>
              <a:rPr lang="en-US" sz="1400" dirty="0" err="1"/>
              <a:t>di</a:t>
            </a:r>
            <a:r>
              <a:rPr lang="en-US" sz="1400" dirty="0"/>
              <a:t> </a:t>
            </a:r>
            <a:r>
              <a:rPr lang="en-US" sz="1400" dirty="0" smtClean="0"/>
              <a:t>Torino (Italy)</a:t>
            </a:r>
          </a:p>
          <a:p>
            <a:pPr marL="914400" indent="-914400">
              <a:buFont typeface="Arial" charset="0"/>
              <a:buNone/>
            </a:pPr>
            <a:r>
              <a:rPr lang="en-US" sz="1400" dirty="0" smtClean="0"/>
              <a:t>451</a:t>
            </a:r>
            <a:r>
              <a:rPr lang="en-US" sz="1400" smtClean="0"/>
              <a:t>	$</a:t>
            </a:r>
            <a:r>
              <a:rPr lang="en-US" sz="1400" dirty="0" smtClean="0"/>
              <a:t>a Augusta </a:t>
            </a:r>
            <a:r>
              <a:rPr lang="en-US" sz="1400" dirty="0" err="1" smtClean="0"/>
              <a:t>Taurinorum</a:t>
            </a:r>
            <a:r>
              <a:rPr lang="en-US" sz="1400" dirty="0" smtClean="0"/>
              <a:t> (Italy)</a:t>
            </a:r>
          </a:p>
          <a:p>
            <a:pPr marL="914400" indent="-914400">
              <a:buFont typeface="Arial" charset="0"/>
              <a:buNone/>
            </a:pPr>
            <a:r>
              <a:rPr lang="en-US" sz="1400" dirty="0" smtClean="0"/>
              <a:t>451</a:t>
            </a:r>
            <a:r>
              <a:rPr lang="en-US" sz="1400" smtClean="0"/>
              <a:t>	$</a:t>
            </a:r>
            <a:r>
              <a:rPr lang="en-US" sz="1400" dirty="0" smtClean="0"/>
              <a:t>a Julia Augusta </a:t>
            </a:r>
            <a:r>
              <a:rPr lang="en-US" sz="1400" dirty="0" err="1" smtClean="0"/>
              <a:t>Taurinorum</a:t>
            </a:r>
            <a:r>
              <a:rPr lang="en-US" sz="1400" dirty="0" smtClean="0"/>
              <a:t> (Italy)</a:t>
            </a:r>
          </a:p>
          <a:p>
            <a:pPr marL="914400" indent="-914400">
              <a:buFont typeface="Arial" charset="0"/>
              <a:buNone/>
            </a:pPr>
            <a:r>
              <a:rPr lang="en-US" sz="1400" dirty="0" smtClean="0"/>
              <a:t>451</a:t>
            </a:r>
            <a:r>
              <a:rPr lang="en-US" sz="1400" smtClean="0"/>
              <a:t>	$</a:t>
            </a:r>
            <a:r>
              <a:rPr lang="en-US" sz="1400" dirty="0" smtClean="0"/>
              <a:t>a </a:t>
            </a:r>
            <a:r>
              <a:rPr lang="en-US" sz="1400" dirty="0" err="1" smtClean="0"/>
              <a:t>Taurasia</a:t>
            </a:r>
            <a:r>
              <a:rPr lang="en-US" sz="1400" dirty="0" smtClean="0"/>
              <a:t> (Italy)</a:t>
            </a:r>
          </a:p>
          <a:p>
            <a:pPr marL="914400" indent="-914400">
              <a:buNone/>
            </a:pPr>
            <a:r>
              <a:rPr lang="en-US" sz="1400" dirty="0" smtClean="0"/>
              <a:t>451</a:t>
            </a:r>
            <a:r>
              <a:rPr lang="en-US" sz="1400" smtClean="0"/>
              <a:t>	$</a:t>
            </a:r>
            <a:r>
              <a:rPr lang="en-US" sz="1400" dirty="0" smtClean="0"/>
              <a:t>a </a:t>
            </a:r>
            <a:r>
              <a:rPr lang="en-US" sz="1400" dirty="0" err="1"/>
              <a:t>Castra</a:t>
            </a:r>
            <a:r>
              <a:rPr lang="en-US" sz="1400" dirty="0"/>
              <a:t> </a:t>
            </a:r>
            <a:r>
              <a:rPr lang="en-US" sz="1400" dirty="0" err="1" smtClean="0"/>
              <a:t>Taurinorum</a:t>
            </a:r>
            <a:r>
              <a:rPr lang="en-US" sz="1400" dirty="0" smtClean="0"/>
              <a:t> (Italy)</a:t>
            </a:r>
          </a:p>
          <a:p>
            <a:pPr marL="914400" indent="-914400">
              <a:buFont typeface="Arial" charset="0"/>
              <a:buNone/>
            </a:pPr>
            <a:r>
              <a:rPr lang="en-US" sz="1400" smtClean="0"/>
              <a:t>670	$</a:t>
            </a:r>
            <a:r>
              <a:rPr lang="en-US" sz="1400" dirty="0" smtClean="0"/>
              <a:t>a [work being cataloged]</a:t>
            </a:r>
          </a:p>
          <a:p>
            <a:pPr marL="914400" indent="-914400">
              <a:buNone/>
            </a:pPr>
            <a:r>
              <a:rPr lang="en-US" sz="1400" dirty="0" smtClean="0"/>
              <a:t>670</a:t>
            </a:r>
            <a:r>
              <a:rPr lang="en-US" sz="1400" smtClean="0"/>
              <a:t>	$</a:t>
            </a:r>
            <a:r>
              <a:rPr lang="en-US" sz="1400" dirty="0" smtClean="0"/>
              <a:t>a </a:t>
            </a:r>
            <a:r>
              <a:rPr lang="en-US" sz="1400" dirty="0" err="1"/>
              <a:t>GeoNames</a:t>
            </a:r>
            <a:r>
              <a:rPr lang="en-US" sz="1400" dirty="0"/>
              <a:t>, 20 October </a:t>
            </a:r>
            <a:r>
              <a:rPr lang="en-US" sz="1400" dirty="0" smtClean="0"/>
              <a:t>2012 </a:t>
            </a:r>
            <a:r>
              <a:rPr lang="en-US" sz="1400" dirty="0"/>
              <a:t>$b (Conventional name: Turin; in </a:t>
            </a:r>
            <a:r>
              <a:rPr lang="en-US" sz="1400" dirty="0" err="1"/>
              <a:t>Piemonte</a:t>
            </a:r>
            <a:r>
              <a:rPr lang="en-US" sz="1400" dirty="0"/>
              <a:t>, Italy; approved name: Torino; variant names: Augusta </a:t>
            </a:r>
            <a:r>
              <a:rPr lang="en-US" sz="1400" dirty="0" err="1" smtClean="0"/>
              <a:t>Taurinorum</a:t>
            </a:r>
            <a:r>
              <a:rPr lang="en-US" sz="1400" dirty="0" smtClean="0"/>
              <a:t>, </a:t>
            </a:r>
            <a:r>
              <a:rPr lang="en-US" sz="1400" dirty="0"/>
              <a:t>Julia Augusta </a:t>
            </a:r>
            <a:r>
              <a:rPr lang="en-US" sz="1400" dirty="0" err="1" smtClean="0"/>
              <a:t>Taurinorum</a:t>
            </a:r>
            <a:r>
              <a:rPr lang="en-US" sz="1400" dirty="0" smtClean="0"/>
              <a:t>, </a:t>
            </a:r>
            <a:r>
              <a:rPr lang="en-US" sz="1400" dirty="0" err="1" smtClean="0"/>
              <a:t>Taurasia</a:t>
            </a:r>
            <a:r>
              <a:rPr lang="en-US" sz="1400" dirty="0" smtClean="0"/>
              <a:t>, 45°03’00”N</a:t>
            </a:r>
            <a:r>
              <a:rPr lang="en-US" sz="1400" dirty="0"/>
              <a:t>, </a:t>
            </a:r>
            <a:r>
              <a:rPr lang="en-US" sz="1400" dirty="0" smtClean="0"/>
              <a:t>007°40’00</a:t>
            </a:r>
            <a:r>
              <a:rPr lang="en-US" sz="1400" dirty="0"/>
              <a:t>" E</a:t>
            </a:r>
            <a:r>
              <a:rPr lang="en-US" sz="1400" dirty="0" smtClean="0"/>
              <a:t>)</a:t>
            </a:r>
          </a:p>
          <a:p>
            <a:pPr marL="914400" indent="-914400">
              <a:buNone/>
            </a:pPr>
            <a:r>
              <a:rPr lang="en-US" sz="1400" dirty="0" smtClean="0"/>
              <a:t>670</a:t>
            </a:r>
            <a:r>
              <a:rPr lang="en-US" sz="1400" smtClean="0"/>
              <a:t>	$</a:t>
            </a:r>
            <a:r>
              <a:rPr lang="en-US" sz="1400" dirty="0" smtClean="0"/>
              <a:t>a Wikipedia, 20 October 2012 $b (Turin; Torino; </a:t>
            </a:r>
            <a:r>
              <a:rPr lang="en-US" sz="1400" dirty="0" err="1"/>
              <a:t>Città</a:t>
            </a:r>
            <a:r>
              <a:rPr lang="en-US" sz="1400" dirty="0"/>
              <a:t> </a:t>
            </a:r>
            <a:r>
              <a:rPr lang="en-US" sz="1400" dirty="0" err="1"/>
              <a:t>di</a:t>
            </a:r>
            <a:r>
              <a:rPr lang="en-US" sz="1400" dirty="0"/>
              <a:t> </a:t>
            </a:r>
            <a:r>
              <a:rPr lang="en-US" sz="1400" dirty="0" smtClean="0"/>
              <a:t>Torino; Augusta </a:t>
            </a:r>
            <a:r>
              <a:rPr lang="en-US" sz="1400" dirty="0" err="1" smtClean="0"/>
              <a:t>Taurinorum</a:t>
            </a:r>
            <a:r>
              <a:rPr lang="en-US" sz="1400" dirty="0" smtClean="0"/>
              <a:t>; </a:t>
            </a:r>
            <a:r>
              <a:rPr lang="en-US" sz="1400" dirty="0" err="1" smtClean="0"/>
              <a:t>comune</a:t>
            </a:r>
            <a:r>
              <a:rPr lang="en-US" sz="1400" dirty="0"/>
              <a:t>, </a:t>
            </a:r>
            <a:r>
              <a:rPr lang="en-US" sz="1400" dirty="0" smtClean="0"/>
              <a:t>city in Piedmont, Italy; </a:t>
            </a:r>
            <a:r>
              <a:rPr lang="en-US" sz="1400" dirty="0"/>
              <a:t>45° 03</a:t>
            </a:r>
            <a:r>
              <a:rPr lang="en-US" sz="1400" dirty="0" smtClean="0"/>
              <a:t>' </a:t>
            </a:r>
            <a:r>
              <a:rPr lang="en-US" sz="1400" dirty="0"/>
              <a:t>N, </a:t>
            </a:r>
            <a:r>
              <a:rPr lang="en-US" sz="1400" dirty="0" smtClean="0"/>
              <a:t>07</a:t>
            </a:r>
            <a:r>
              <a:rPr lang="en-US" sz="1400" dirty="0"/>
              <a:t>° </a:t>
            </a:r>
            <a:r>
              <a:rPr lang="en-US" sz="1400" dirty="0" smtClean="0"/>
              <a:t>42' E; home of the Shroud of Turin; first settlement a Roman military camp </a:t>
            </a:r>
            <a:r>
              <a:rPr lang="en-US" sz="1400" dirty="0" err="1" smtClean="0"/>
              <a:t>Castra</a:t>
            </a:r>
            <a:r>
              <a:rPr lang="en-US" sz="1400" dirty="0" smtClean="0"/>
              <a:t> </a:t>
            </a:r>
            <a:r>
              <a:rPr lang="en-US" sz="1400" dirty="0" err="1" smtClean="0"/>
              <a:t>Taurinorum</a:t>
            </a:r>
            <a:r>
              <a:rPr lang="en-US" sz="1400" dirty="0" smtClean="0"/>
              <a:t>, probably 28 BC)</a:t>
            </a:r>
          </a:p>
          <a:p>
            <a:pPr marL="914400" indent="-914400">
              <a:buNone/>
            </a:pPr>
            <a:r>
              <a:rPr lang="en-US" sz="1400" dirty="0"/>
              <a:t>670</a:t>
            </a:r>
            <a:r>
              <a:rPr lang="en-US" sz="1400"/>
              <a:t>	</a:t>
            </a:r>
            <a:r>
              <a:rPr lang="en-US" sz="1400" smtClean="0"/>
              <a:t>$</a:t>
            </a:r>
            <a:r>
              <a:rPr lang="en-US" sz="1400" dirty="0"/>
              <a:t>a </a:t>
            </a:r>
            <a:r>
              <a:rPr lang="en-US" sz="1400" dirty="0" err="1"/>
              <a:t>Città</a:t>
            </a:r>
            <a:r>
              <a:rPr lang="en-US" sz="1400" dirty="0"/>
              <a:t> </a:t>
            </a:r>
            <a:r>
              <a:rPr lang="en-US" sz="1400" dirty="0" err="1"/>
              <a:t>di</a:t>
            </a:r>
            <a:r>
              <a:rPr lang="en-US" sz="1400" dirty="0"/>
              <a:t> </a:t>
            </a:r>
            <a:r>
              <a:rPr lang="en-US" sz="1400" dirty="0" smtClean="0"/>
              <a:t>Torino English language edition, via WWW 20 October 2012 $b (Turin)</a:t>
            </a:r>
          </a:p>
          <a:p>
            <a:pPr marL="914400" indent="-914400">
              <a:buNone/>
            </a:pPr>
            <a:r>
              <a:rPr lang="en-US" sz="1400" dirty="0" smtClean="0"/>
              <a:t>678 1	$a Turin (or Torino) is a city in Piedmont, Italy. It was first settled as a Roman military camp in the first century B.C. and is the home of the Shroud of Turin.</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67</a:t>
            </a:fld>
            <a:endParaRPr lang="en-US"/>
          </a:p>
        </p:txBody>
      </p:sp>
    </p:spTree>
    <p:extLst>
      <p:ext uri="{BB962C8B-B14F-4D97-AF65-F5344CB8AC3E}">
        <p14:creationId xmlns:p14="http://schemas.microsoft.com/office/powerpoint/2010/main" val="7327542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RDA authority record</a:t>
            </a:r>
          </a:p>
        </p:txBody>
      </p:sp>
      <p:sp>
        <p:nvSpPr>
          <p:cNvPr id="44035" name="Content Placeholder 2"/>
          <p:cNvSpPr>
            <a:spLocks noGrp="1"/>
          </p:cNvSpPr>
          <p:nvPr>
            <p:ph idx="1"/>
          </p:nvPr>
        </p:nvSpPr>
        <p:spPr>
          <a:xfrm>
            <a:off x="457200" y="1143000"/>
            <a:ext cx="8153400" cy="4953000"/>
          </a:xfrm>
          <a:ln>
            <a:solidFill>
              <a:schemeClr val="tx1"/>
            </a:solidFill>
            <a:miter lim="800000"/>
            <a:headEnd/>
            <a:tailEnd/>
          </a:ln>
        </p:spPr>
        <p:txBody>
          <a:bodyPr/>
          <a:lstStyle/>
          <a:p>
            <a:pPr marL="914400" indent="-914400">
              <a:buFont typeface="Arial" charset="0"/>
              <a:buNone/>
            </a:pPr>
            <a:r>
              <a:rPr lang="en-US" sz="1600" dirty="0" smtClean="0"/>
              <a:t>040</a:t>
            </a:r>
            <a:r>
              <a:rPr lang="en-US" sz="1600" smtClean="0"/>
              <a:t>	$</a:t>
            </a:r>
            <a:r>
              <a:rPr lang="en-US" sz="1600" dirty="0" smtClean="0"/>
              <a:t>a UPB $b eng $</a:t>
            </a:r>
            <a:r>
              <a:rPr lang="en-US" sz="1600" dirty="0" err="1" smtClean="0"/>
              <a:t>erda</a:t>
            </a:r>
            <a:r>
              <a:rPr lang="en-US" sz="1600" dirty="0" smtClean="0"/>
              <a:t> $c </a:t>
            </a:r>
            <a:r>
              <a:rPr lang="en-US" sz="1600" smtClean="0"/>
              <a:t>UPB </a:t>
            </a:r>
            <a:endParaRPr lang="en-US" sz="1600" dirty="0" smtClean="0"/>
          </a:p>
          <a:p>
            <a:pPr marL="914400" indent="-914400">
              <a:buFont typeface="Arial" charset="0"/>
              <a:buNone/>
            </a:pPr>
            <a:r>
              <a:rPr lang="en-US" sz="1600" dirty="0" smtClean="0"/>
              <a:t>046</a:t>
            </a:r>
            <a:r>
              <a:rPr lang="en-US" sz="1600" smtClean="0"/>
              <a:t>	</a:t>
            </a:r>
            <a:r>
              <a:rPr lang="en-US" sz="1600" smtClean="0"/>
              <a:t>$q </a:t>
            </a:r>
            <a:r>
              <a:rPr lang="en-US" sz="1600" dirty="0" smtClean="0"/>
              <a:t>1914</a:t>
            </a:r>
          </a:p>
          <a:p>
            <a:pPr marL="914400" indent="-914400">
              <a:buFont typeface="Arial" charset="0"/>
              <a:buNone/>
            </a:pPr>
            <a:r>
              <a:rPr lang="en-US" sz="1600" dirty="0" smtClean="0"/>
              <a:t>151</a:t>
            </a:r>
            <a:r>
              <a:rPr lang="en-US" sz="1600" smtClean="0"/>
              <a:t>	$</a:t>
            </a:r>
            <a:r>
              <a:rPr lang="en-US" sz="1600" dirty="0" smtClean="0"/>
              <a:t>a Orem (Utah)</a:t>
            </a:r>
          </a:p>
          <a:p>
            <a:pPr marL="914400" indent="-914400">
              <a:buNone/>
            </a:pPr>
            <a:r>
              <a:rPr lang="en-US" sz="1600"/>
              <a:t>368	</a:t>
            </a:r>
            <a:r>
              <a:rPr lang="en-US" sz="1600" smtClean="0"/>
              <a:t>$</a:t>
            </a:r>
            <a:r>
              <a:rPr lang="en-US" sz="1600"/>
              <a:t>b City</a:t>
            </a:r>
          </a:p>
          <a:p>
            <a:pPr marL="914400" indent="-914400">
              <a:buNone/>
            </a:pPr>
            <a:r>
              <a:rPr lang="en-US" sz="1600"/>
              <a:t>370	</a:t>
            </a:r>
            <a:r>
              <a:rPr lang="en-US" sz="1600" smtClean="0"/>
              <a:t>$</a:t>
            </a:r>
            <a:r>
              <a:rPr lang="en-US" sz="1600"/>
              <a:t>f Utah </a:t>
            </a:r>
            <a:r>
              <a:rPr lang="en-US" sz="1600" smtClean="0"/>
              <a:t>County (Utah) </a:t>
            </a:r>
            <a:r>
              <a:rPr lang="en-US" sz="1600"/>
              <a:t>$f Utah $c </a:t>
            </a:r>
            <a:r>
              <a:rPr lang="en-US" sz="1600" smtClean="0"/>
              <a:t>United States $2 naf</a:t>
            </a:r>
            <a:endParaRPr lang="en-US" sz="1600"/>
          </a:p>
          <a:p>
            <a:pPr marL="914400" indent="-914400">
              <a:buFont typeface="Arial" charset="0"/>
              <a:buNone/>
            </a:pPr>
            <a:r>
              <a:rPr lang="en-US" sz="1600" smtClean="0"/>
              <a:t>451	$</a:t>
            </a:r>
            <a:r>
              <a:rPr lang="en-US" sz="1600" dirty="0" smtClean="0"/>
              <a:t>a City of Orem (Utah) </a:t>
            </a:r>
          </a:p>
          <a:p>
            <a:pPr marL="914400" indent="-914400">
              <a:buFont typeface="Arial" charset="0"/>
              <a:buNone/>
            </a:pPr>
            <a:r>
              <a:rPr lang="en-US" sz="1600" dirty="0" smtClean="0"/>
              <a:t>451</a:t>
            </a:r>
            <a:r>
              <a:rPr lang="en-US" sz="1600" smtClean="0"/>
              <a:t>	$</a:t>
            </a:r>
            <a:r>
              <a:rPr lang="en-US" sz="1600" dirty="0" smtClean="0"/>
              <a:t>a Orem City (Utah)</a:t>
            </a:r>
          </a:p>
          <a:p>
            <a:pPr marL="914400" indent="-914400">
              <a:buFont typeface="Arial" charset="0"/>
              <a:buNone/>
            </a:pPr>
            <a:r>
              <a:rPr lang="en-US" sz="1600" dirty="0" smtClean="0"/>
              <a:t>451</a:t>
            </a:r>
            <a:r>
              <a:rPr lang="en-US" sz="1600" smtClean="0"/>
              <a:t>	$</a:t>
            </a:r>
            <a:r>
              <a:rPr lang="en-US" sz="1600" dirty="0" smtClean="0"/>
              <a:t>a Sharon (Utah)</a:t>
            </a:r>
          </a:p>
          <a:p>
            <a:pPr marL="914400" indent="-914400">
              <a:buFont typeface="Arial" charset="0"/>
              <a:buNone/>
            </a:pPr>
            <a:r>
              <a:rPr lang="en-US" sz="1600" dirty="0" smtClean="0"/>
              <a:t>451</a:t>
            </a:r>
            <a:r>
              <a:rPr lang="en-US" sz="1600" smtClean="0"/>
              <a:t>	$</a:t>
            </a:r>
            <a:r>
              <a:rPr lang="en-US" sz="1600" dirty="0" smtClean="0"/>
              <a:t>a Provo Bench (Utah)</a:t>
            </a:r>
          </a:p>
          <a:p>
            <a:pPr marL="914400" indent="-914400">
              <a:buFont typeface="Arial" charset="0"/>
              <a:buNone/>
            </a:pPr>
            <a:r>
              <a:rPr lang="en-US" sz="1600" smtClean="0"/>
              <a:t>670	$</a:t>
            </a:r>
            <a:r>
              <a:rPr lang="en-US" sz="1600" dirty="0" smtClean="0"/>
              <a:t>a [work being cataloged]</a:t>
            </a:r>
          </a:p>
          <a:p>
            <a:pPr marL="914400" indent="-914400">
              <a:buNone/>
            </a:pPr>
            <a:r>
              <a:rPr lang="en-US" sz="1600" dirty="0" smtClean="0"/>
              <a:t>670</a:t>
            </a:r>
            <a:r>
              <a:rPr lang="en-US" sz="1600" smtClean="0"/>
              <a:t>	$</a:t>
            </a:r>
            <a:r>
              <a:rPr lang="en-US" sz="1600" dirty="0" smtClean="0"/>
              <a:t>a GNIS, 20 October 2012 $b (Orem, populated place, Utah County, Utah, U.S., 40°17’49”N</a:t>
            </a:r>
            <a:r>
              <a:rPr lang="en-US" sz="1600" dirty="0"/>
              <a:t>, </a:t>
            </a:r>
            <a:r>
              <a:rPr lang="en-US" sz="1600" dirty="0" smtClean="0"/>
              <a:t>111°41’41”W)</a:t>
            </a:r>
          </a:p>
          <a:p>
            <a:pPr marL="914400" indent="-914400">
              <a:buNone/>
            </a:pPr>
            <a:r>
              <a:rPr lang="en-US" sz="1600" dirty="0" smtClean="0"/>
              <a:t>670</a:t>
            </a:r>
            <a:r>
              <a:rPr lang="en-US" sz="1600" smtClean="0"/>
              <a:t>	$</a:t>
            </a:r>
            <a:r>
              <a:rPr lang="en-US" sz="1600" dirty="0" smtClean="0"/>
              <a:t>a Wikipedia, 20 October 2012 $b (Orem, Utah; City of Orem; in Utah County, Utah, United States; area settled in 1877 but named Orem in 1914; also known as Provo Bench, Sharon)</a:t>
            </a:r>
          </a:p>
          <a:p>
            <a:pPr marL="914400" indent="-914400">
              <a:buNone/>
            </a:pPr>
            <a:r>
              <a:rPr lang="en-US" sz="1600" dirty="0" smtClean="0"/>
              <a:t>670</a:t>
            </a:r>
            <a:r>
              <a:rPr lang="en-US" sz="1600" smtClean="0"/>
              <a:t>	$</a:t>
            </a:r>
            <a:r>
              <a:rPr lang="en-US" sz="1600" dirty="0" smtClean="0"/>
              <a:t>a City of Orem, via WWW, 20 October 2012 $b (Orem, City of Orem, Orem City)</a:t>
            </a:r>
          </a:p>
          <a:p>
            <a:pPr marL="914400" indent="-914400">
              <a:buNone/>
            </a:pPr>
            <a:r>
              <a:rPr lang="en-US" sz="1600" dirty="0" smtClean="0"/>
              <a:t>678 1	$a Orem is a city in Utah County, Utah founded in 1914, but first settled in 1877.</a:t>
            </a:r>
            <a:endParaRPr lang="en-US" sz="1800" dirty="0"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Exercises</a:t>
            </a:r>
          </a:p>
        </p:txBody>
      </p:sp>
      <p:sp>
        <p:nvSpPr>
          <p:cNvPr id="46083" name="Content Placeholder 2"/>
          <p:cNvSpPr>
            <a:spLocks noGrp="1"/>
          </p:cNvSpPr>
          <p:nvPr>
            <p:ph idx="1"/>
          </p:nvPr>
        </p:nvSpPr>
        <p:spPr/>
        <p:txBody>
          <a:bodyPr/>
          <a:lstStyle/>
          <a:p>
            <a:r>
              <a:rPr lang="en-US" smtClean="0"/>
              <a:t>Using your worksheet, finish the descriptions of Turin and Orem</a:t>
            </a:r>
          </a:p>
          <a:p>
            <a:r>
              <a:rPr lang="en-US" smtClean="0"/>
              <a:t>Create descriptions for other places associated with books you have brought</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Corporate Bodies (Jurisdictions) : Core Elements</a:t>
            </a:r>
            <a:endParaRPr lang="en-US"/>
          </a:p>
        </p:txBody>
      </p:sp>
      <p:sp>
        <p:nvSpPr>
          <p:cNvPr id="3" name="Content Placeholder 2"/>
          <p:cNvSpPr>
            <a:spLocks noGrp="1"/>
          </p:cNvSpPr>
          <p:nvPr>
            <p:ph idx="1"/>
          </p:nvPr>
        </p:nvSpPr>
        <p:spPr/>
        <p:txBody>
          <a:bodyPr/>
          <a:lstStyle/>
          <a:p>
            <a:r>
              <a:rPr lang="en-US" smtClean="0"/>
              <a:t>Preferred name for the jurisdiction</a:t>
            </a:r>
          </a:p>
          <a:p>
            <a:r>
              <a:rPr lang="en-US" smtClean="0"/>
              <a:t>Identifier</a:t>
            </a:r>
          </a:p>
          <a:p>
            <a:pPr marL="0" indent="0">
              <a:buNone/>
            </a:pPr>
            <a:r>
              <a:rPr lang="en-US" smtClean="0"/>
              <a:t>Core if needed to distinguish</a:t>
            </a:r>
          </a:p>
          <a:p>
            <a:r>
              <a:rPr lang="en-US" smtClean="0"/>
              <a:t>Date</a:t>
            </a:r>
          </a:p>
          <a:p>
            <a:r>
              <a:rPr lang="en-US" smtClean="0"/>
              <a:t>Location</a:t>
            </a:r>
          </a:p>
          <a:p>
            <a:r>
              <a:rPr lang="en-US" smtClean="0"/>
              <a:t>Associated Institution</a:t>
            </a:r>
            <a:endParaRPr lang="en-US"/>
          </a:p>
          <a:p>
            <a:r>
              <a:rPr lang="en-US" smtClean="0"/>
              <a:t>Other </a:t>
            </a:r>
            <a:r>
              <a:rPr lang="en-US"/>
              <a:t>designation associated with the </a:t>
            </a:r>
            <a:r>
              <a:rPr lang="en-US" smtClean="0"/>
              <a:t>jurisdiction</a:t>
            </a: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a:t>
            </a:fld>
            <a:endParaRPr lang="en-US"/>
          </a:p>
        </p:txBody>
      </p:sp>
    </p:spTree>
    <p:extLst>
      <p:ext uri="{BB962C8B-B14F-4D97-AF65-F5344CB8AC3E}">
        <p14:creationId xmlns:p14="http://schemas.microsoft.com/office/powerpoint/2010/main" val="438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0"/>
            <a:ext cx="8229600" cy="1143000"/>
          </a:xfrm>
        </p:spPr>
        <p:txBody>
          <a:bodyPr/>
          <a:lstStyle/>
          <a:p>
            <a:r>
              <a:rPr lang="en-US" sz="3600" b="1"/>
              <a:t>Module 7</a:t>
            </a:r>
            <a:br>
              <a:rPr lang="en-US" sz="3600" b="1"/>
            </a:br>
            <a:r>
              <a:rPr lang="en-US" sz="3600" b="1"/>
              <a:t>Describing Geographic Entities</a:t>
            </a:r>
            <a:r>
              <a:rPr lang="en-US" sz="3600" b="1" smtClean="0"/>
              <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70</a:t>
            </a:fld>
            <a:endParaRPr lang="en-US"/>
          </a:p>
        </p:txBody>
      </p:sp>
      <p:sp>
        <p:nvSpPr>
          <p:cNvPr id="7" name="TextBox 6"/>
          <p:cNvSpPr txBox="1">
            <a:spLocks noChangeArrowheads="1"/>
          </p:cNvSpPr>
          <p:nvPr/>
        </p:nvSpPr>
        <p:spPr>
          <a:xfrm>
            <a:off x="571500" y="3657600"/>
            <a:ext cx="8001000" cy="1981200"/>
          </a:xfrm>
          <a:prstGeom prst="rect">
            <a:avLst/>
          </a:prstGeom>
        </p:spPr>
        <p:txBody>
          <a:bodyPr vert="horz" lIns="91440" tIns="45720" rIns="91440" bIns="45720" rtlCol="0">
            <a:norm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Harold </a:t>
            </a:r>
            <a:r>
              <a:rPr lang="en-US" sz="2800" b="1" smtClean="0">
                <a:solidFill>
                  <a:schemeClr val="tx1"/>
                </a:solidFill>
              </a:rPr>
              <a:t>B. Lee Library, Brigham Young University</a:t>
            </a:r>
          </a:p>
          <a:p>
            <a:pPr algn="ctr"/>
            <a:r>
              <a:rPr lang="en-US" sz="2800" b="1" smtClean="0">
                <a:solidFill>
                  <a:schemeClr val="tx1"/>
                </a:solidFill>
              </a:rPr>
              <a:t>Fall 2015</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catalog/people/rlm/RDAUtah201404/index.htm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71</a:t>
            </a:fld>
            <a:endParaRPr lang="en-US"/>
          </a:p>
        </p:txBody>
      </p:sp>
    </p:spTree>
    <p:extLst>
      <p:ext uri="{BB962C8B-B14F-4D97-AF65-F5344CB8AC3E}">
        <p14:creationId xmlns:p14="http://schemas.microsoft.com/office/powerpoint/2010/main" val="3896336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Places: Transcription and Capitalization</a:t>
            </a:r>
            <a:endParaRPr lang="en-US"/>
          </a:p>
        </p:txBody>
      </p:sp>
      <p:sp>
        <p:nvSpPr>
          <p:cNvPr id="3" name="Content Placeholder 2"/>
          <p:cNvSpPr>
            <a:spLocks noGrp="1"/>
          </p:cNvSpPr>
          <p:nvPr>
            <p:ph idx="1"/>
          </p:nvPr>
        </p:nvSpPr>
        <p:spPr/>
        <p:txBody>
          <a:bodyPr/>
          <a:lstStyle/>
          <a:p>
            <a:r>
              <a:rPr lang="en-US" sz="2800" smtClean="0"/>
              <a:t>Nothing has been specified in Chapter 12. However, place names that are jurisdictions follow the guidelines for corporate bodies:</a:t>
            </a:r>
          </a:p>
          <a:p>
            <a:pPr lvl="1"/>
            <a:r>
              <a:rPr lang="en-US" sz="2000" smtClean="0"/>
              <a:t>8.5.2. </a:t>
            </a:r>
            <a:r>
              <a:rPr lang="en-US" sz="2000" smtClean="0"/>
              <a:t>Capitalization: Follow Appendix A.2; see also A.13</a:t>
            </a:r>
          </a:p>
          <a:p>
            <a:pPr lvl="1"/>
            <a:r>
              <a:rPr lang="en-US" sz="2000" smtClean="0"/>
              <a:t>8.5.4. Diacritical marks: record them as they appear; add them if it is certain that they are integral to the name but were omitted in the source</a:t>
            </a:r>
          </a:p>
          <a:p>
            <a:pPr lvl="1"/>
            <a:r>
              <a:rPr lang="en-US" sz="2000" smtClean="0"/>
              <a:t>8.5.5. Retain hyphens if used by the entity</a:t>
            </a:r>
          </a:p>
          <a:p>
            <a:pPr lvl="1"/>
            <a:r>
              <a:rPr lang="en-US" sz="2000" smtClean="0"/>
              <a:t>8.4. Language and script. NACO policy = Romanize vernacular scripts.</a:t>
            </a:r>
            <a:endParaRPr lang="en-US" sz="2000"/>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a:t>
            </a:fld>
            <a:endParaRPr lang="en-US"/>
          </a:p>
        </p:txBody>
      </p:sp>
    </p:spTree>
    <p:extLst>
      <p:ext uri="{BB962C8B-B14F-4D97-AF65-F5344CB8AC3E}">
        <p14:creationId xmlns:p14="http://schemas.microsoft.com/office/powerpoint/2010/main" val="698730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8.12. Source Consulted</a:t>
            </a:r>
            <a:endParaRPr lang="en-US"/>
          </a:p>
        </p:txBody>
      </p:sp>
      <p:sp>
        <p:nvSpPr>
          <p:cNvPr id="3" name="Content Placeholder 2"/>
          <p:cNvSpPr>
            <a:spLocks noGrp="1"/>
          </p:cNvSpPr>
          <p:nvPr>
            <p:ph idx="1"/>
          </p:nvPr>
        </p:nvSpPr>
        <p:spPr/>
        <p:txBody>
          <a:bodyPr/>
          <a:lstStyle/>
          <a:p>
            <a:r>
              <a:rPr lang="en-US" smtClean="0"/>
              <a:t>Again, nothing in Chapter 12. Follow the same practice as for other corporate bodies (8.12)</a:t>
            </a:r>
          </a:p>
          <a:p>
            <a:pPr lvl="1"/>
            <a:r>
              <a:rPr lang="en-US" smtClean="0"/>
              <a:t>Record in 670 field, or 3XX $u/$v</a:t>
            </a:r>
          </a:p>
          <a:p>
            <a:pPr lvl="1"/>
            <a:r>
              <a:rPr lang="en-US" smtClean="0"/>
              <a:t>Always include one 670 for the work being cataloged</a:t>
            </a:r>
          </a:p>
          <a:p>
            <a:pPr lvl="1"/>
            <a:r>
              <a:rPr lang="en-US" smtClean="0"/>
              <a:t>Others included if needed to justify information in the description</a:t>
            </a:r>
          </a:p>
          <a:p>
            <a:pPr lvl="1"/>
            <a:r>
              <a:rPr lang="en-US" smtClean="0"/>
              <a:t>Suggested format: </a:t>
            </a:r>
          </a:p>
          <a:p>
            <a:pPr marL="857250" lvl="2" indent="0">
              <a:buNone/>
            </a:pPr>
            <a:r>
              <a:rPr lang="en-US" smtClean="0"/>
              <a:t>670  $a Title proper, date: $b citation (data)</a:t>
            </a:r>
          </a:p>
          <a:p>
            <a:pPr marL="85725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9</a:t>
            </a:fld>
            <a:endParaRPr lang="en-US"/>
          </a:p>
        </p:txBody>
      </p:sp>
    </p:spTree>
    <p:extLst>
      <p:ext uri="{BB962C8B-B14F-4D97-AF65-F5344CB8AC3E}">
        <p14:creationId xmlns:p14="http://schemas.microsoft.com/office/powerpoint/2010/main" val="128136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5654</TotalTime>
  <Words>4416</Words>
  <Application>Microsoft Office PowerPoint</Application>
  <PresentationFormat>On-screen Show (4:3)</PresentationFormat>
  <Paragraphs>748</Paragraphs>
  <Slides>71</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 Unicode MS</vt:lpstr>
      <vt:lpstr>Microsoft YaHei</vt:lpstr>
      <vt:lpstr>Arial</vt:lpstr>
      <vt:lpstr>Calibri</vt:lpstr>
      <vt:lpstr>Times New Roman</vt:lpstr>
      <vt:lpstr>Office Theme</vt:lpstr>
      <vt:lpstr>Module 7 Describing Geographic Entities </vt:lpstr>
      <vt:lpstr>Please log in to RDA</vt:lpstr>
      <vt:lpstr>Identifying Places: MARC Coding</vt:lpstr>
      <vt:lpstr>Identifying Places: RDA Chapter 16</vt:lpstr>
      <vt:lpstr>Identifying Places: RDA Chapter 16</vt:lpstr>
      <vt:lpstr>Identifying Places: Core Elements</vt:lpstr>
      <vt:lpstr>Identifying Corporate Bodies (Jurisdictions) : Core Elements</vt:lpstr>
      <vt:lpstr>Identifying Places: Transcription and Capitalization</vt:lpstr>
      <vt:lpstr>RDA 8.12. Source Consulted</vt:lpstr>
      <vt:lpstr>670 field examples</vt:lpstr>
      <vt:lpstr>Identifying Places: Sources</vt:lpstr>
      <vt:lpstr>Identifying Places: Sources</vt:lpstr>
      <vt:lpstr>Attributes of Places:  Preferred Name</vt:lpstr>
      <vt:lpstr>Attributes of Places: Preferred Name (MARC)</vt:lpstr>
      <vt:lpstr>Attributes of Places: Preferred Name (MARC examples)</vt:lpstr>
      <vt:lpstr>Exercise</vt:lpstr>
      <vt:lpstr>Exercise</vt:lpstr>
      <vt:lpstr>PowerPoint Presentation</vt:lpstr>
      <vt:lpstr>PowerPoint Presentation</vt:lpstr>
      <vt:lpstr>Preferred Name (Turin)</vt:lpstr>
      <vt:lpstr>PowerPoint Presentation</vt:lpstr>
      <vt:lpstr>PowerPoint Presentation</vt:lpstr>
      <vt:lpstr>Preferred Name (Orem)</vt:lpstr>
      <vt:lpstr>Attributes of Places:  Recording the Preferred Name</vt:lpstr>
      <vt:lpstr>Attributes of Places:  Recording the Preferred Name</vt:lpstr>
      <vt:lpstr>Attributes of Places:  Recording the Preferred Name</vt:lpstr>
      <vt:lpstr>Attributes of Places:  Recording the Preferred Name</vt:lpstr>
      <vt:lpstr>Attributes of Places:  Recording the Preferred Name</vt:lpstr>
      <vt:lpstr>Attributes of Places:  Recording the Preferred Name</vt:lpstr>
      <vt:lpstr>Attributes of Places:  Recording the Preferred Name</vt:lpstr>
      <vt:lpstr>Preferred Name (Turin)</vt:lpstr>
      <vt:lpstr>Full Preferred Name (Orem)</vt:lpstr>
      <vt:lpstr>Attributes of Places: Variant Name (MARC)</vt:lpstr>
      <vt:lpstr>Variant of Llanfair Pwllgwyngyll (Wales)</vt:lpstr>
      <vt:lpstr>Attributes of Place: Variant Name (MARC examples)</vt:lpstr>
      <vt:lpstr>Variant Names (Turin)</vt:lpstr>
      <vt:lpstr>Variant Names (Orem)</vt:lpstr>
      <vt:lpstr>Attributes of Places: Name</vt:lpstr>
      <vt:lpstr>Attributes of Places: Name</vt:lpstr>
      <vt:lpstr>Attributes of Places: Place</vt:lpstr>
      <vt:lpstr>Recording the Place Attribute</vt:lpstr>
      <vt:lpstr>Recording the Place Attribute</vt:lpstr>
      <vt:lpstr>Recording the Place Attribute: LCSH</vt:lpstr>
      <vt:lpstr>Recording the Place Attribute</vt:lpstr>
      <vt:lpstr>Place Attribute (Turin)</vt:lpstr>
      <vt:lpstr>Place Attribute (Orem)</vt:lpstr>
      <vt:lpstr>Attributes of Places: Dates</vt:lpstr>
      <vt:lpstr>Attributes of Places: Dates</vt:lpstr>
      <vt:lpstr>Attributes of Corporate Bodies: Dates</vt:lpstr>
      <vt:lpstr>PowerPoint Presentation</vt:lpstr>
      <vt:lpstr>PowerPoint Presentation</vt:lpstr>
      <vt:lpstr>Date Attribute (Turin)</vt:lpstr>
      <vt:lpstr>Date Attribute (Orem)</vt:lpstr>
      <vt:lpstr>Attributes of Places: Other Designation</vt:lpstr>
      <vt:lpstr>Attributes of Places: Other Designation</vt:lpstr>
      <vt:lpstr>Other Designation (Turin)</vt:lpstr>
      <vt:lpstr>Other Designation (Orem)</vt:lpstr>
      <vt:lpstr>Attributes of Places: Corporate History</vt:lpstr>
      <vt:lpstr>Attributes of Places: Corporate History</vt:lpstr>
      <vt:lpstr>Corporate History (Turin)</vt:lpstr>
      <vt:lpstr>Corporate History (Orem)</vt:lpstr>
      <vt:lpstr>Attributes of Places:  Identifier</vt:lpstr>
      <vt:lpstr>Constructing the Authorized Access Point for a Place (RDA 16.4)</vt:lpstr>
      <vt:lpstr>Constructing the Variant Access Point for a Place (RDA 16.4)</vt:lpstr>
      <vt:lpstr>Reminder: Source Consulted</vt:lpstr>
      <vt:lpstr>Related Jurisdictions (i.e., Corporate Bodies) (RDA 32)</vt:lpstr>
      <vt:lpstr>RDA authority record</vt:lpstr>
      <vt:lpstr>RDA authority record</vt:lpstr>
      <vt:lpstr>Exercises</vt:lpstr>
      <vt:lpstr>Module 7 Describing Geographic Entities </vt:lpstr>
      <vt:lpstr>  This Presentation is available at </vt:lpstr>
    </vt:vector>
  </TitlesOfParts>
  <Company>St Charles City-County Library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Robert Maxwell</cp:lastModifiedBy>
  <cp:revision>418</cp:revision>
  <cp:lastPrinted>2012-10-19T02:02:28Z</cp:lastPrinted>
  <dcterms:created xsi:type="dcterms:W3CDTF">2009-02-12T16:45:06Z</dcterms:created>
  <dcterms:modified xsi:type="dcterms:W3CDTF">2015-11-25T21:14:20Z</dcterms:modified>
</cp:coreProperties>
</file>